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8"/>
  </p:notesMasterIdLst>
  <p:sldIdLst>
    <p:sldId id="387" r:id="rId2"/>
    <p:sldId id="389" r:id="rId3"/>
    <p:sldId id="390" r:id="rId4"/>
    <p:sldId id="427" r:id="rId5"/>
    <p:sldId id="426" r:id="rId6"/>
    <p:sldId id="397" r:id="rId7"/>
    <p:sldId id="396" r:id="rId8"/>
    <p:sldId id="398" r:id="rId9"/>
    <p:sldId id="399" r:id="rId10"/>
    <p:sldId id="401" r:id="rId11"/>
    <p:sldId id="402" r:id="rId12"/>
    <p:sldId id="404" r:id="rId13"/>
    <p:sldId id="406" r:id="rId14"/>
    <p:sldId id="428" r:id="rId15"/>
    <p:sldId id="430" r:id="rId16"/>
    <p:sldId id="409" r:id="rId17"/>
    <p:sldId id="410" r:id="rId18"/>
    <p:sldId id="431" r:id="rId19"/>
    <p:sldId id="411" r:id="rId20"/>
    <p:sldId id="415" r:id="rId21"/>
    <p:sldId id="417" r:id="rId22"/>
    <p:sldId id="418" r:id="rId23"/>
    <p:sldId id="432" r:id="rId24"/>
    <p:sldId id="420" r:id="rId25"/>
    <p:sldId id="421" r:id="rId26"/>
    <p:sldId id="429" r:id="rId27"/>
  </p:sldIdLst>
  <p:sldSz cx="12192000" cy="6858000"/>
  <p:notesSz cx="6858000" cy="9144000"/>
  <p:embeddedFontLst>
    <p:embeddedFont>
      <p:font typeface="Century Gothic" panose="020B0502020202020204" pitchFamily="34" charset="0"/>
      <p:regular r:id="rId29"/>
      <p:bold r:id="rId30"/>
      <p:italic r:id="rId31"/>
      <p:boldItalic r:id="rId32"/>
    </p:embeddedFont>
    <p:embeddedFont>
      <p:font typeface="Georgia" panose="02040502050405020303" pitchFamily="18" charset="0"/>
      <p:regular r:id="rId33"/>
      <p:bold r:id="rId34"/>
      <p:italic r:id="rId35"/>
      <p:boldItalic r:id="rId36"/>
    </p:embeddedFont>
  </p:embeddedFontLst>
  <p:defaultTextStyle>
    <a:defPPr>
      <a:defRPr lang="ru-C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31"/>
    <p:restoredTop sz="97521"/>
  </p:normalViewPr>
  <p:slideViewPr>
    <p:cSldViewPr snapToGrid="0">
      <p:cViewPr>
        <p:scale>
          <a:sx n="101" d="100"/>
          <a:sy n="101" d="100"/>
        </p:scale>
        <p:origin x="2336" y="1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C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923F32-7FD2-D549-B67F-929C3DDB08EA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C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C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6355F9-4199-1B49-AA06-53F2DAB2445D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2437608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7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167255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20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969815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21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269758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22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007980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442D3-6638-0924-59B9-D1CA1BFDF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6F4D3B3-FC8E-4C5B-71C5-ACF0AADA26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B6981AC-CA97-6657-6137-4954CEA36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8516024-BE60-1933-FF07-B43ECF3780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23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849454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24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39262628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25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079193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8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3172304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9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858268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10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831488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12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812741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16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249049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17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89266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18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2469003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C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355F9-4199-1B49-AA06-53F2DAB2445D}" type="slidenum">
              <a:rPr lang="ru-CA" smtClean="0"/>
              <a:t>19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588180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4FD701-A055-631A-D528-5D1F389F00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E65E8BF-1813-805C-6F4A-F52CF037D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C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59BFE4-FBD7-790E-1D02-F7F007AFF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72B3A3-7B15-5066-C777-C8F5E9FF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5641BD-B1B0-D317-FD50-DF51DCC17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2319916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C90637-9E17-7F26-A879-A59799DA8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383542B-A7C3-AFEB-73D4-2F84228820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1ADDB0-2E4C-33F3-88D0-145583EEE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F47139-0B75-3B98-BBFC-EB7B32DF3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6A0BCE-47DD-7F2B-F5FD-9F98EC8C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3163089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7D1B13B-4CA1-47D3-CDDF-2029F08A6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1C7367C-00CB-3FE2-1B27-64BD212F8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6DEFEC-9CF4-BC6A-8CB3-CB8C1BE4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F6C555-D8A5-D800-6371-1FA03BF69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80662F-189E-C4A7-E81D-260CF4349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90377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8DF5E2-3E28-DB70-9500-F13833507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923EB5-206F-3A2C-0C94-5299D67C6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0824FC-6F7A-7C9C-BDCD-8DF72E92F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AB271B-BB41-38B0-61B6-1F8AC5B08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77EEA8-3ACD-C392-BC6C-BB2379B02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311393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4A207E-DB97-D23B-BC37-1DF0A9309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C5C204-7BA3-F57F-A401-09288C5151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F73D9D-3C9E-4910-C9D3-392C520AB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0AB189-F854-65FD-A9DB-BBF040461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016C08-292F-0CE4-EB3E-39574264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3336375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C3CCE-47DF-F7D9-7ED0-46C6918A7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9460F8-7184-E3AA-DBA9-FB323505EA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6C631C-5D8C-EE4D-1226-2243F7DC8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901444-6534-D409-74D1-EB5AF0D85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D8D8E6-81A4-172F-F45F-248C473D0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16EC80-C415-517A-215A-9D0B987B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608247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4D5E4D-C22E-2DA9-A76A-AEEFDCD82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752C61-E9A8-FCAC-5C26-DB2A618CB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7763A58-1310-9783-52C5-1D3BAE19F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7E137C0-0F1A-45C3-11BF-15244784E1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3703D3-E919-521D-C086-331BE47BD1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099B0B3-1856-4CF0-2978-4870845BD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591D86A-38A0-0242-A6AD-5175D5EB1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9AD10F9-27C9-9A79-5A0F-EA8747306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93854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6D8148-5304-FCEB-322C-AB5E717F9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293556F-3772-32DD-060F-A5BE8EF49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B079DB2-36DA-DDA3-2ABB-1A6845E4A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9006C00-1EC7-8010-B0F3-221441067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2419092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F9809DD-AE1A-0098-DB89-D42FB4393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8C3CF7C-893A-3CD5-FD4F-4C319E7A4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C9CC1B2-9F04-A633-8FE2-6DDA2B5FC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325978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76B5AA-9C49-54EF-ACC1-F668B9D24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978FD0-9F05-8EE8-A79C-4B88A196C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1ED1ED-D043-B7F5-B446-351CD8B69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5556DA-6F58-EF59-1CBD-62EA4D20E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8B0863A-1A1A-2A52-4067-F2760993A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B60F22C-1628-55E3-1B0D-39537C5D9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552155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D8655C-14DB-3739-E7B6-1F35572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A30D27-F282-2570-9C3C-769003A16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C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7C43E4-60CB-6EAF-B422-64D396015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AAA387D-E96D-0D01-CDBF-47E221077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E6734B8-1A32-1950-0651-A5F34799E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C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EB4372-7430-4086-A8B3-1E53447F0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1296857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46B68F-5FD6-B461-772B-45376F687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C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D03022-0325-DACA-EE2C-4C633B21C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C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AFF92E-A9A9-1D17-374D-6DD1482A23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A4990-8F42-EC43-A00B-EA489E8DFCB6}" type="datetimeFigureOut">
              <a:rPr lang="ru-CA" smtClean="0"/>
              <a:t>2024-12-10</a:t>
            </a:fld>
            <a:endParaRPr lang="ru-C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F6A1B5-A939-7C6C-E838-BEBC2A4575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C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B4A4B0-ED08-7EA3-65C1-9C76D0DAB1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92C0B-883C-6F4B-8931-D227FEB9EA51}" type="slidenum">
              <a:rPr lang="ru-CA" smtClean="0"/>
              <a:t>‹#›</a:t>
            </a:fld>
            <a:endParaRPr lang="ru-CA"/>
          </a:p>
        </p:txBody>
      </p:sp>
    </p:spTree>
    <p:extLst>
      <p:ext uri="{BB962C8B-B14F-4D97-AF65-F5344CB8AC3E}">
        <p14:creationId xmlns:p14="http://schemas.microsoft.com/office/powerpoint/2010/main" val="745151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C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jpe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microsoft.com/office/2007/relationships/hdphoto" Target="../media/hdphoto4.wdp"/><Relationship Id="rId5" Type="http://schemas.openxmlformats.org/officeDocument/2006/relationships/image" Target="../media/image18.png"/><Relationship Id="rId4" Type="http://schemas.microsoft.com/office/2007/relationships/hdphoto" Target="../media/hdphoto3.wdp"/><Relationship Id="rId9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microsoft.com/office/2007/relationships/hdphoto" Target="../media/hdphoto4.wdp"/><Relationship Id="rId5" Type="http://schemas.openxmlformats.org/officeDocument/2006/relationships/image" Target="../media/image18.png"/><Relationship Id="rId4" Type="http://schemas.microsoft.com/office/2007/relationships/hdphoto" Target="../media/hdphoto3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4.wdp"/><Relationship Id="rId5" Type="http://schemas.openxmlformats.org/officeDocument/2006/relationships/image" Target="../media/image23.png"/><Relationship Id="rId4" Type="http://schemas.microsoft.com/office/2007/relationships/hdphoto" Target="../media/hdphoto7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microsoft.com/office/2007/relationships/hdphoto" Target="../media/hdphoto8.wdp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4785E96-BFA3-FB90-BB4D-21240B04A124}"/>
              </a:ext>
            </a:extLst>
          </p:cNvPr>
          <p:cNvSpPr/>
          <p:nvPr/>
        </p:nvSpPr>
        <p:spPr>
          <a:xfrm>
            <a:off x="2781300" y="4584184"/>
            <a:ext cx="6629400" cy="2669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F7DAC-9E6E-09AF-B25E-3AE4856D3C60}"/>
              </a:ext>
            </a:extLst>
          </p:cNvPr>
          <p:cNvSpPr txBox="1"/>
          <p:nvPr/>
        </p:nvSpPr>
        <p:spPr>
          <a:xfrm>
            <a:off x="136188" y="130007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dirty="0">
                <a:solidFill>
                  <a:srgbClr val="FFFFFF"/>
                </a:solidFill>
                <a:latin typeface="Century Gothic" panose="020B0502020202020204" pitchFamily="34" charset="0"/>
              </a:rPr>
              <a:t>УрФУ им. Б. Н. Ельцина, 2024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945A05A7-80C8-67D0-18AB-43DDFFEF3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50605" y="2110902"/>
            <a:ext cx="13375757" cy="2330332"/>
          </a:xfrm>
        </p:spPr>
        <p:txBody>
          <a:bodyPr>
            <a:noAutofit/>
          </a:bodyPr>
          <a:lstStyle/>
          <a:p>
            <a:pPr algn="ctr"/>
            <a:r>
              <a:rPr lang="en-US" sz="20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VMAS`</a:t>
            </a:r>
            <a:r>
              <a:rPr lang="ru-RU" sz="20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ы</a:t>
            </a:r>
            <a:endParaRPr lang="en-US" sz="20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306E2D22-D99A-E60C-FAB0-9F160356B1A8}"/>
              </a:ext>
            </a:extLst>
          </p:cNvPr>
          <p:cNvSpPr txBox="1">
            <a:spLocks/>
          </p:cNvSpPr>
          <p:nvPr/>
        </p:nvSpPr>
        <p:spPr>
          <a:xfrm>
            <a:off x="2781300" y="5119082"/>
            <a:ext cx="6629400" cy="93371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rgbClr val="FFFFFF"/>
                </a:solidFill>
                <a:latin typeface="Georgia" panose="02040502050405020303" pitchFamily="18" charset="0"/>
              </a:rPr>
              <a:t>Система, позволяющая автоматизировать процесс нахождения млекопитающих по фото с БПЛА</a:t>
            </a:r>
            <a:endParaRPr lang="en-US" sz="2000" dirty="0">
              <a:solidFill>
                <a:srgbClr val="FFFFFF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954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-769606" y="2813539"/>
            <a:ext cx="13731211" cy="12309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72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КОНКУРЕНТНЫЙ АНАЛИЗ</a:t>
            </a:r>
            <a:endParaRPr lang="en-US" sz="72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4464908" y="4044461"/>
            <a:ext cx="3262184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64EC-C169-D8BD-84C2-88FFBA1950A8}"/>
              </a:ext>
            </a:extLst>
          </p:cNvPr>
          <p:cNvSpPr txBox="1"/>
          <p:nvPr/>
        </p:nvSpPr>
        <p:spPr>
          <a:xfrm>
            <a:off x="4002326" y="4320222"/>
            <a:ext cx="418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CA" dirty="0">
                <a:solidFill>
                  <a:schemeClr val="bg1"/>
                </a:solidFill>
                <a:latin typeface="Georgia" panose="02040502050405020303" pitchFamily="18" charset="0"/>
              </a:rPr>
              <a:t>На основе рынка подо</a:t>
            </a:r>
            <a:r>
              <a:rPr lang="ru-RU" dirty="0">
                <a:solidFill>
                  <a:schemeClr val="bg1"/>
                </a:solidFill>
                <a:latin typeface="Georgia" panose="02040502050405020303" pitchFamily="18" charset="0"/>
              </a:rPr>
              <a:t>б</a:t>
            </a:r>
            <a:r>
              <a:rPr lang="ru-CA" dirty="0">
                <a:solidFill>
                  <a:schemeClr val="bg1"/>
                </a:solidFill>
                <a:latin typeface="Georgia" panose="02040502050405020303" pitchFamily="18" charset="0"/>
              </a:rPr>
              <a:t>ных решений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58DE7F-C1BD-582C-0044-0D27FDF5D937}"/>
              </a:ext>
            </a:extLst>
          </p:cNvPr>
          <p:cNvSpPr txBox="1"/>
          <p:nvPr/>
        </p:nvSpPr>
        <p:spPr>
          <a:xfrm>
            <a:off x="136188" y="130007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dirty="0">
                <a:solidFill>
                  <a:srgbClr val="FFFFFF"/>
                </a:solidFill>
                <a:latin typeface="Century Gothic" panose="020B0502020202020204" pitchFamily="34" charset="0"/>
              </a:rPr>
              <a:t>УрФУ им. Б. Н. Ельцина, 2024</a:t>
            </a:r>
          </a:p>
        </p:txBody>
      </p:sp>
    </p:spTree>
    <p:extLst>
      <p:ext uri="{BB962C8B-B14F-4D97-AF65-F5344CB8AC3E}">
        <p14:creationId xmlns:p14="http://schemas.microsoft.com/office/powerpoint/2010/main" val="2948264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7B9B2C71-98F0-AE88-B745-E10500DBE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839156"/>
              </p:ext>
            </p:extLst>
          </p:nvPr>
        </p:nvGraphicFramePr>
        <p:xfrm>
          <a:off x="2908092" y="1201317"/>
          <a:ext cx="9283908" cy="5530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39907">
                  <a:extLst>
                    <a:ext uri="{9D8B030D-6E8A-4147-A177-3AD203B41FA5}">
                      <a16:colId xmlns:a16="http://schemas.microsoft.com/office/drawing/2014/main" val="2052779202"/>
                    </a:ext>
                  </a:extLst>
                </a:gridCol>
                <a:gridCol w="1657968">
                  <a:extLst>
                    <a:ext uri="{9D8B030D-6E8A-4147-A177-3AD203B41FA5}">
                      <a16:colId xmlns:a16="http://schemas.microsoft.com/office/drawing/2014/main" val="1403868266"/>
                    </a:ext>
                  </a:extLst>
                </a:gridCol>
                <a:gridCol w="1578076">
                  <a:extLst>
                    <a:ext uri="{9D8B030D-6E8A-4147-A177-3AD203B41FA5}">
                      <a16:colId xmlns:a16="http://schemas.microsoft.com/office/drawing/2014/main" val="78735721"/>
                    </a:ext>
                  </a:extLst>
                </a:gridCol>
                <a:gridCol w="1532238">
                  <a:extLst>
                    <a:ext uri="{9D8B030D-6E8A-4147-A177-3AD203B41FA5}">
                      <a16:colId xmlns:a16="http://schemas.microsoft.com/office/drawing/2014/main" val="4268556142"/>
                    </a:ext>
                  </a:extLst>
                </a:gridCol>
                <a:gridCol w="1375719">
                  <a:extLst>
                    <a:ext uri="{9D8B030D-6E8A-4147-A177-3AD203B41FA5}">
                      <a16:colId xmlns:a16="http://schemas.microsoft.com/office/drawing/2014/main" val="3417236482"/>
                    </a:ext>
                  </a:extLst>
                </a:gridCol>
              </a:tblGrid>
              <a:tr h="472902"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</a:rPr>
                        <a:t>Преимущество</a:t>
                      </a:r>
                    </a:p>
                  </a:txBody>
                  <a:tcPr anchor="ctr">
                    <a:lnL w="12700" cmpd="sng">
                      <a:noFill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</a:rPr>
                        <a:t>Seek</a:t>
                      </a:r>
                      <a:endParaRPr lang="ru-RU" sz="160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bg1"/>
                          </a:solidFill>
                          <a:effectLst/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Merlin</a:t>
                      </a:r>
                      <a:endParaRPr lang="ru-RU" sz="1600" b="0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Вручную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</a:rPr>
                        <a:t>VSPA</a:t>
                      </a:r>
                      <a:endParaRPr lang="ru-RU" sz="16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3225686"/>
                  </a:ext>
                </a:extLst>
              </a:tr>
              <a:tr h="772622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Century Gothic" panose="020B0502020202020204" pitchFamily="34" charset="0"/>
                          <a:ea typeface="+mn-ea"/>
                          <a:cs typeface="Gotham Pro Light" panose="02000503030000020004" pitchFamily="50" charset="0"/>
                        </a:rPr>
                        <a:t>Скорость обработки</a:t>
                      </a:r>
                    </a:p>
                  </a:txBody>
                  <a:tcPr anchor="ctr">
                    <a:lnL w="12700" cmpd="sng">
                      <a:noFill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5 сек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5 сек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Несколько часов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5 сек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546792"/>
                  </a:ext>
                </a:extLst>
              </a:tr>
              <a:tr h="878378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Century Gothic" panose="020B0502020202020204" pitchFamily="34" charset="0"/>
                          <a:ea typeface="+mn-ea"/>
                          <a:cs typeface="Gotham Pro Light" panose="02000503030000020004" pitchFamily="50" charset="0"/>
                        </a:rPr>
                        <a:t>Специализация</a:t>
                      </a:r>
                    </a:p>
                  </a:txBody>
                  <a:tcPr anchor="ctr">
                    <a:lnL w="12700" cmpd="sng">
                      <a:noFill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Растения и не крупные животные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Птицы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Все типы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Крупные животные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65967"/>
                  </a:ext>
                </a:extLst>
              </a:tr>
              <a:tr h="586971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Century Gothic" panose="020B0502020202020204" pitchFamily="34" charset="0"/>
                          <a:ea typeface="+mn-ea"/>
                          <a:cs typeface="Gotham Pro Light" panose="02000503030000020004" pitchFamily="50" charset="0"/>
                        </a:rPr>
                        <a:t>Максимальное расстояние распознавания</a:t>
                      </a:r>
                    </a:p>
                  </a:txBody>
                  <a:tcPr anchor="ctr">
                    <a:lnL w="12700" cmpd="sng">
                      <a:noFill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20м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5м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-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100м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8552207"/>
                  </a:ext>
                </a:extLst>
              </a:tr>
              <a:tr h="586971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Century Gothic" panose="020B0502020202020204" pitchFamily="34" charset="0"/>
                          <a:ea typeface="+mn-ea"/>
                          <a:cs typeface="Gotham Pro Light" panose="02000503030000020004" pitchFamily="50" charset="0"/>
                        </a:rPr>
                        <a:t>Возможность обработки видео</a:t>
                      </a:r>
                    </a:p>
                  </a:txBody>
                  <a:tcPr anchor="ctr">
                    <a:lnL w="12700" cmpd="sng">
                      <a:noFill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1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324757"/>
                  </a:ext>
                </a:extLst>
              </a:tr>
              <a:tr h="586971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Century Gothic" panose="020B0502020202020204" pitchFamily="34" charset="0"/>
                          <a:ea typeface="+mn-ea"/>
                          <a:cs typeface="Gotham Pro Light" panose="02000503030000020004" pitchFamily="50" charset="0"/>
                        </a:rPr>
                        <a:t>Возможность обработки фото с                             дрона</a:t>
                      </a:r>
                    </a:p>
                  </a:txBody>
                  <a:tcPr anchor="ctr">
                    <a:lnL w="12700" cmpd="sng">
                      <a:noFill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1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6735677"/>
                  </a:ext>
                </a:extLst>
              </a:tr>
              <a:tr h="586971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Century Gothic" panose="020B0502020202020204" pitchFamily="34" charset="0"/>
                          <a:ea typeface="+mn-ea"/>
                          <a:cs typeface="Gotham Pro Light" panose="02000503030000020004" pitchFamily="50" charset="0"/>
                        </a:rPr>
                        <a:t>Количество типов</a:t>
                      </a:r>
                    </a:p>
                  </a:txBody>
                  <a:tcPr anchor="ctr">
                    <a:lnL w="12700" cmpd="sng">
                      <a:noFill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30 </a:t>
                      </a:r>
                      <a:r>
                        <a:rPr lang="ru-RU" sz="1600" b="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тыс</a:t>
                      </a:r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1</a:t>
                      </a:r>
                      <a:r>
                        <a:rPr lang="en-US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0 </a:t>
                      </a:r>
                      <a:r>
                        <a:rPr lang="ru-RU" sz="1600" b="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тыс</a:t>
                      </a:r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-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69 типов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588493"/>
                  </a:ext>
                </a:extLst>
              </a:tr>
              <a:tr h="586971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Century Gothic" panose="020B0502020202020204" pitchFamily="34" charset="0"/>
                          <a:ea typeface="+mn-ea"/>
                          <a:cs typeface="Gotham Pro Light" panose="02000503030000020004" pitchFamily="50" charset="0"/>
                        </a:rPr>
                        <a:t>Возможность распознавания птиц/растений</a:t>
                      </a:r>
                    </a:p>
                  </a:txBody>
                  <a:tcPr anchor="ctr">
                    <a:lnL w="12700" cmpd="sng">
                      <a:noFill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entury Gothic" panose="020B0502020202020204" pitchFamily="34" charset="0"/>
                          <a:cs typeface="Gotham Pro Light" panose="02000503030000020004" pitchFamily="50" charset="0"/>
                        </a:rPr>
                        <a:t>   </a:t>
                      </a: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0" dirty="0">
                        <a:solidFill>
                          <a:schemeClr val="bg1">
                            <a:lumMod val="95000"/>
                          </a:schemeClr>
                        </a:solidFill>
                        <a:latin typeface="Century Gothic" panose="020B0502020202020204" pitchFamily="34" charset="0"/>
                        <a:cs typeface="Gotham Pro Light" panose="02000503030000020004" pitchFamily="50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b="1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R="21600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980051"/>
                  </a:ext>
                </a:extLst>
              </a:tr>
            </a:tbl>
          </a:graphicData>
        </a:graphic>
      </p:graphicFrame>
      <p:sp>
        <p:nvSpPr>
          <p:cNvPr id="23" name="Title">
            <a:extLst>
              <a:ext uri="{FF2B5EF4-FFF2-40B4-BE49-F238E27FC236}">
                <a16:creationId xmlns:a16="http://schemas.microsoft.com/office/drawing/2014/main" id="{DD865D62-B649-E3D6-45F5-4369EFB0154D}"/>
              </a:ext>
            </a:extLst>
          </p:cNvPr>
          <p:cNvSpPr txBox="1">
            <a:spLocks/>
          </p:cNvSpPr>
          <p:nvPr/>
        </p:nvSpPr>
        <p:spPr>
          <a:xfrm>
            <a:off x="106583" y="79194"/>
            <a:ext cx="6466334" cy="7046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КОНКУРЕНТНЫЙ АНАЛИЗ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7D079F5F-E681-C919-FAF0-E5EACC92366E}"/>
              </a:ext>
            </a:extLst>
          </p:cNvPr>
          <p:cNvSpPr/>
          <p:nvPr/>
        </p:nvSpPr>
        <p:spPr>
          <a:xfrm>
            <a:off x="1350174" y="728474"/>
            <a:ext cx="3973868" cy="110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 sz="400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9DBAE20-5795-E28F-80DC-26AF7F0EE548}"/>
              </a:ext>
            </a:extLst>
          </p:cNvPr>
          <p:cNvSpPr/>
          <p:nvPr/>
        </p:nvSpPr>
        <p:spPr>
          <a:xfrm>
            <a:off x="5722" y="1593603"/>
            <a:ext cx="2688904" cy="51384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67E03-E090-C216-2CA3-4A5618D12A6D}"/>
              </a:ext>
            </a:extLst>
          </p:cNvPr>
          <p:cNvSpPr txBox="1"/>
          <p:nvPr/>
        </p:nvSpPr>
        <p:spPr>
          <a:xfrm>
            <a:off x="-2853" y="1597729"/>
            <a:ext cx="2617027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CA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Наши преимущества</a:t>
            </a:r>
          </a:p>
          <a:p>
            <a:endParaRPr lang="ru-CA" sz="24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Экономия времени специалистов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Исключение человеческого фактора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Обработка видео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Дальность обнаружения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Акцент на крупных животных</a:t>
            </a:r>
          </a:p>
        </p:txBody>
      </p:sp>
      <p:pic>
        <p:nvPicPr>
          <p:cNvPr id="27" name="Graphic 201">
            <a:extLst>
              <a:ext uri="{FF2B5EF4-FFF2-40B4-BE49-F238E27FC236}">
                <a16:creationId xmlns:a16="http://schemas.microsoft.com/office/drawing/2014/main" id="{41230D04-2223-ECE4-F602-7E632D3EE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67252" y="3987134"/>
            <a:ext cx="413688" cy="413688"/>
          </a:xfrm>
          <a:prstGeom prst="rect">
            <a:avLst/>
          </a:prstGeom>
        </p:spPr>
      </p:pic>
      <p:pic>
        <p:nvPicPr>
          <p:cNvPr id="28" name="Graphic 190">
            <a:extLst>
              <a:ext uri="{FF2B5EF4-FFF2-40B4-BE49-F238E27FC236}">
                <a16:creationId xmlns:a16="http://schemas.microsoft.com/office/drawing/2014/main" id="{C45FF8E3-9E6C-9093-C8D9-7D23F5DBE9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5645" y="3997625"/>
            <a:ext cx="413688" cy="413688"/>
          </a:xfrm>
          <a:prstGeom prst="rect">
            <a:avLst/>
          </a:prstGeom>
        </p:spPr>
      </p:pic>
      <p:pic>
        <p:nvPicPr>
          <p:cNvPr id="30" name="Graphic 190">
            <a:extLst>
              <a:ext uri="{FF2B5EF4-FFF2-40B4-BE49-F238E27FC236}">
                <a16:creationId xmlns:a16="http://schemas.microsoft.com/office/drawing/2014/main" id="{9E185632-FE0F-0991-CD3B-5F729BB027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37513" y="3987134"/>
            <a:ext cx="413688" cy="413688"/>
          </a:xfrm>
          <a:prstGeom prst="rect">
            <a:avLst/>
          </a:prstGeom>
        </p:spPr>
      </p:pic>
      <p:pic>
        <p:nvPicPr>
          <p:cNvPr id="33" name="Graphic 201">
            <a:extLst>
              <a:ext uri="{FF2B5EF4-FFF2-40B4-BE49-F238E27FC236}">
                <a16:creationId xmlns:a16="http://schemas.microsoft.com/office/drawing/2014/main" id="{5E225F6A-7202-A5FC-23E2-06B294E9D3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94726" y="4689169"/>
            <a:ext cx="413688" cy="413688"/>
          </a:xfrm>
          <a:prstGeom prst="rect">
            <a:avLst/>
          </a:prstGeom>
        </p:spPr>
      </p:pic>
      <p:pic>
        <p:nvPicPr>
          <p:cNvPr id="5" name="Graphic 201">
            <a:extLst>
              <a:ext uri="{FF2B5EF4-FFF2-40B4-BE49-F238E27FC236}">
                <a16:creationId xmlns:a16="http://schemas.microsoft.com/office/drawing/2014/main" id="{4DF3886D-3F82-C06A-180C-30AA6E082D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95964" y="3987134"/>
            <a:ext cx="413688" cy="413688"/>
          </a:xfrm>
          <a:prstGeom prst="rect">
            <a:avLst/>
          </a:prstGeom>
        </p:spPr>
      </p:pic>
      <p:pic>
        <p:nvPicPr>
          <p:cNvPr id="6" name="Graphic 201">
            <a:extLst>
              <a:ext uri="{FF2B5EF4-FFF2-40B4-BE49-F238E27FC236}">
                <a16:creationId xmlns:a16="http://schemas.microsoft.com/office/drawing/2014/main" id="{8F04DCD0-2C13-A342-52A6-E4BAB9C2B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67252" y="4689169"/>
            <a:ext cx="413688" cy="413688"/>
          </a:xfrm>
          <a:prstGeom prst="rect">
            <a:avLst/>
          </a:prstGeom>
        </p:spPr>
      </p:pic>
      <p:pic>
        <p:nvPicPr>
          <p:cNvPr id="7" name="Graphic 190">
            <a:extLst>
              <a:ext uri="{FF2B5EF4-FFF2-40B4-BE49-F238E27FC236}">
                <a16:creationId xmlns:a16="http://schemas.microsoft.com/office/drawing/2014/main" id="{28096DFA-89A1-9B3E-773B-DC90F40A74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5645" y="4689169"/>
            <a:ext cx="413688" cy="413688"/>
          </a:xfrm>
          <a:prstGeom prst="rect">
            <a:avLst/>
          </a:prstGeom>
        </p:spPr>
      </p:pic>
      <p:pic>
        <p:nvPicPr>
          <p:cNvPr id="8" name="Graphic 190">
            <a:extLst>
              <a:ext uri="{FF2B5EF4-FFF2-40B4-BE49-F238E27FC236}">
                <a16:creationId xmlns:a16="http://schemas.microsoft.com/office/drawing/2014/main" id="{0D3AD3E9-2D34-92F9-D866-653BE936C2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37513" y="4689169"/>
            <a:ext cx="413688" cy="413688"/>
          </a:xfrm>
          <a:prstGeom prst="rect">
            <a:avLst/>
          </a:prstGeom>
        </p:spPr>
      </p:pic>
      <p:pic>
        <p:nvPicPr>
          <p:cNvPr id="11" name="Graphic 201">
            <a:extLst>
              <a:ext uri="{FF2B5EF4-FFF2-40B4-BE49-F238E27FC236}">
                <a16:creationId xmlns:a16="http://schemas.microsoft.com/office/drawing/2014/main" id="{22D59E8A-3210-9101-1163-37988BFEC5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37513" y="6077688"/>
            <a:ext cx="413688" cy="413688"/>
          </a:xfrm>
          <a:prstGeom prst="rect">
            <a:avLst/>
          </a:prstGeom>
        </p:spPr>
      </p:pic>
      <p:pic>
        <p:nvPicPr>
          <p:cNvPr id="12" name="Graphic 201">
            <a:extLst>
              <a:ext uri="{FF2B5EF4-FFF2-40B4-BE49-F238E27FC236}">
                <a16:creationId xmlns:a16="http://schemas.microsoft.com/office/drawing/2014/main" id="{E3E184D0-3D6B-177B-A7BA-C4E74ADA47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15645" y="6069886"/>
            <a:ext cx="413688" cy="413688"/>
          </a:xfrm>
          <a:prstGeom prst="rect">
            <a:avLst/>
          </a:prstGeom>
        </p:spPr>
      </p:pic>
      <p:pic>
        <p:nvPicPr>
          <p:cNvPr id="14" name="Graphic 201">
            <a:extLst>
              <a:ext uri="{FF2B5EF4-FFF2-40B4-BE49-F238E27FC236}">
                <a16:creationId xmlns:a16="http://schemas.microsoft.com/office/drawing/2014/main" id="{53947AD1-5796-C0DF-1A45-31A40D9928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94726" y="6077688"/>
            <a:ext cx="413688" cy="413688"/>
          </a:xfrm>
          <a:prstGeom prst="rect">
            <a:avLst/>
          </a:prstGeom>
        </p:spPr>
      </p:pic>
      <p:pic>
        <p:nvPicPr>
          <p:cNvPr id="17" name="Graphic 190">
            <a:extLst>
              <a:ext uri="{FF2B5EF4-FFF2-40B4-BE49-F238E27FC236}">
                <a16:creationId xmlns:a16="http://schemas.microsoft.com/office/drawing/2014/main" id="{AEB87EDC-87FE-BC29-9A9E-C39F7949A0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67252" y="6069886"/>
            <a:ext cx="413688" cy="41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51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-769606" y="2813539"/>
            <a:ext cx="13731211" cy="12309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66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ПРЕДЛОЖЕННОЕ РЕШЕНИЕ</a:t>
            </a:r>
            <a:endParaRPr lang="en-US" sz="66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4464908" y="4044461"/>
            <a:ext cx="3262184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64EC-C169-D8BD-84C2-88FFBA1950A8}"/>
              </a:ext>
            </a:extLst>
          </p:cNvPr>
          <p:cNvSpPr txBox="1"/>
          <p:nvPr/>
        </p:nvSpPr>
        <p:spPr>
          <a:xfrm>
            <a:off x="3660896" y="4320222"/>
            <a:ext cx="4870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CA" dirty="0">
                <a:solidFill>
                  <a:schemeClr val="bg1"/>
                </a:solidFill>
                <a:latin typeface="Georgia" panose="02040502050405020303" pitchFamily="18" charset="0"/>
              </a:rPr>
              <a:t>Как мы решаем существующ</a:t>
            </a:r>
            <a:r>
              <a:rPr lang="ru-RU" dirty="0">
                <a:solidFill>
                  <a:schemeClr val="bg1"/>
                </a:solidFill>
                <a:latin typeface="Georgia" panose="02040502050405020303" pitchFamily="18" charset="0"/>
              </a:rPr>
              <a:t>у</a:t>
            </a:r>
            <a:r>
              <a:rPr lang="ru-CA" dirty="0">
                <a:solidFill>
                  <a:schemeClr val="bg1"/>
                </a:solidFill>
                <a:latin typeface="Georgia" panose="02040502050405020303" pitchFamily="18" charset="0"/>
              </a:rPr>
              <a:t>ю проблему?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58DE7F-C1BD-582C-0044-0D27FDF5D937}"/>
              </a:ext>
            </a:extLst>
          </p:cNvPr>
          <p:cNvSpPr txBox="1"/>
          <p:nvPr/>
        </p:nvSpPr>
        <p:spPr>
          <a:xfrm>
            <a:off x="136188" y="130007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dirty="0">
                <a:solidFill>
                  <a:srgbClr val="FFFFFF"/>
                </a:solidFill>
                <a:latin typeface="Century Gothic" panose="020B0502020202020204" pitchFamily="34" charset="0"/>
              </a:rPr>
              <a:t>УрФУ им. Б. Н. Ельцина, 2024</a:t>
            </a:r>
          </a:p>
        </p:txBody>
      </p:sp>
    </p:spTree>
    <p:extLst>
      <p:ext uri="{BB962C8B-B14F-4D97-AF65-F5344CB8AC3E}">
        <p14:creationId xmlns:p14="http://schemas.microsoft.com/office/powerpoint/2010/main" val="642639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>
            <a:extLst>
              <a:ext uri="{FF2B5EF4-FFF2-40B4-BE49-F238E27FC236}">
                <a16:creationId xmlns:a16="http://schemas.microsoft.com/office/drawing/2014/main" id="{97430EEB-F297-4D84-ED88-F3AF60628086}"/>
              </a:ext>
            </a:extLst>
          </p:cNvPr>
          <p:cNvSpPr txBox="1">
            <a:spLocks/>
          </p:cNvSpPr>
          <p:nvPr/>
        </p:nvSpPr>
        <p:spPr>
          <a:xfrm>
            <a:off x="164673" y="209488"/>
            <a:ext cx="6865606" cy="7844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ПРЕДЛОЖЕННОЕ РЕШЕНИЕ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5CB51B4-9E5C-E3C6-D0E9-48ADFD2EFB05}"/>
              </a:ext>
            </a:extLst>
          </p:cNvPr>
          <p:cNvSpPr/>
          <p:nvPr/>
        </p:nvSpPr>
        <p:spPr>
          <a:xfrm>
            <a:off x="1827773" y="993914"/>
            <a:ext cx="3539357" cy="1072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 sz="40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2905B6-27A9-0B69-B425-EE50E61EA194}"/>
              </a:ext>
            </a:extLst>
          </p:cNvPr>
          <p:cNvSpPr txBox="1"/>
          <p:nvPr/>
        </p:nvSpPr>
        <p:spPr>
          <a:xfrm>
            <a:off x="463419" y="3102690"/>
            <a:ext cx="62680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CA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Вирутальный 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AI </a:t>
            </a: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помощник зоолога в анализе фото и видео на предмет наличия на них животных</a:t>
            </a:r>
          </a:p>
          <a:p>
            <a:endParaRPr lang="ru-RU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85230FE9-D1E3-05B5-6FAA-2A079096ABA0}"/>
              </a:ext>
            </a:extLst>
          </p:cNvPr>
          <p:cNvGrpSpPr/>
          <p:nvPr/>
        </p:nvGrpSpPr>
        <p:grpSpPr>
          <a:xfrm>
            <a:off x="6249564" y="1858615"/>
            <a:ext cx="5942436" cy="3716891"/>
            <a:chOff x="6249564" y="1858615"/>
            <a:chExt cx="5942436" cy="3716891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31359113-4386-82D7-DAAC-520CFBFDD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877" b="89815" l="6757" r="94208">
                          <a14:foregroundMark x1="8687" y1="86265" x2="38996" y2="87191"/>
                          <a14:foregroundMark x1="38996" y1="87191" x2="72683" y2="84877"/>
                          <a14:foregroundMark x1="72683" y1="84877" x2="89768" y2="85340"/>
                          <a14:foregroundMark x1="10232" y1="85031" x2="6853" y2="85340"/>
                          <a14:foregroundMark x1="89768" y1="86883" x2="94208" y2="850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249564" y="1858615"/>
              <a:ext cx="5942436" cy="3716891"/>
            </a:xfrm>
            <a:prstGeom prst="rect">
              <a:avLst/>
            </a:prstGeom>
          </p:spPr>
        </p:pic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902A5F9A-B8D2-3604-DB96-2AACBD903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74850" y="2539056"/>
              <a:ext cx="4082903" cy="23901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805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C7BC656-6AA0-EDA3-B20C-C423CD1022AD}"/>
              </a:ext>
            </a:extLst>
          </p:cNvPr>
          <p:cNvSpPr/>
          <p:nvPr/>
        </p:nvSpPr>
        <p:spPr>
          <a:xfrm>
            <a:off x="6708002" y="2781511"/>
            <a:ext cx="4671753" cy="40764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97430EEB-F297-4D84-ED88-F3AF60628086}"/>
              </a:ext>
            </a:extLst>
          </p:cNvPr>
          <p:cNvSpPr txBox="1">
            <a:spLocks/>
          </p:cNvSpPr>
          <p:nvPr/>
        </p:nvSpPr>
        <p:spPr>
          <a:xfrm>
            <a:off x="164673" y="209488"/>
            <a:ext cx="6865606" cy="7844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ПРЕДЛОЖЕННОЕ РЕШЕНИЕ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5CB51B4-9E5C-E3C6-D0E9-48ADFD2EFB05}"/>
              </a:ext>
            </a:extLst>
          </p:cNvPr>
          <p:cNvSpPr/>
          <p:nvPr/>
        </p:nvSpPr>
        <p:spPr>
          <a:xfrm>
            <a:off x="1827773" y="993914"/>
            <a:ext cx="3539357" cy="1072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 sz="4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001F52-6245-5975-2D2B-549695955952}"/>
              </a:ext>
            </a:extLst>
          </p:cNvPr>
          <p:cNvSpPr txBox="1"/>
          <p:nvPr/>
        </p:nvSpPr>
        <p:spPr>
          <a:xfrm>
            <a:off x="8141077" y="2804969"/>
            <a:ext cx="1789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СТАЛО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CBF376C3-9EAC-65B3-4423-B88F1C851BDD}"/>
              </a:ext>
            </a:extLst>
          </p:cNvPr>
          <p:cNvGrpSpPr/>
          <p:nvPr/>
        </p:nvGrpSpPr>
        <p:grpSpPr>
          <a:xfrm>
            <a:off x="695377" y="2781510"/>
            <a:ext cx="4671753" cy="4103992"/>
            <a:chOff x="448887" y="1429788"/>
            <a:chExt cx="4671753" cy="4103992"/>
          </a:xfrm>
        </p:grpSpPr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97D80240-63B2-B276-759C-527650B51604}"/>
                </a:ext>
              </a:extLst>
            </p:cNvPr>
            <p:cNvSpPr/>
            <p:nvPr/>
          </p:nvSpPr>
          <p:spPr>
            <a:xfrm>
              <a:off x="448887" y="1429789"/>
              <a:ext cx="4671753" cy="410399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 sz="28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67CE65D-30EE-38D3-F99C-703CD074D411}"/>
                </a:ext>
              </a:extLst>
            </p:cNvPr>
            <p:cNvSpPr txBox="1"/>
            <p:nvPr/>
          </p:nvSpPr>
          <p:spPr>
            <a:xfrm>
              <a:off x="2015161" y="1429788"/>
              <a:ext cx="15392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sz="3600" b="1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Century Gothic" panose="020B0502020202020204" pitchFamily="34" charset="0"/>
                </a:rPr>
                <a:t>БЫЛО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E137B2E-860C-CCE3-4A57-8433458A73AA}"/>
                </a:ext>
              </a:extLst>
            </p:cNvPr>
            <p:cNvSpPr txBox="1"/>
            <p:nvPr/>
          </p:nvSpPr>
          <p:spPr>
            <a:xfrm>
              <a:off x="784299" y="2117460"/>
              <a:ext cx="4000928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CA" sz="2400" dirty="0">
                  <a:latin typeface="Century Gothic" panose="020B0502020202020204" pitchFamily="34" charset="0"/>
                </a:rPr>
                <a:t>Ученые открывают видео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CA" sz="2400" dirty="0">
                  <a:latin typeface="Century Gothic" panose="020B0502020202020204" pitchFamily="34" charset="0"/>
                </a:rPr>
                <a:t>Анализ производится вручную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CA" sz="2400" dirty="0">
                  <a:latin typeface="Century Gothic" panose="020B0502020202020204" pitchFamily="34" charset="0"/>
                </a:rPr>
                <a:t>Большую часть времени животные на видео отсутсвуют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CA" sz="2400" dirty="0">
                  <a:latin typeface="Century Gothic" panose="020B0502020202020204" pitchFamily="34" charset="0"/>
                </a:rPr>
                <a:t>Есть риск упустить животное</a:t>
              </a:r>
            </a:p>
          </p:txBody>
        </p:sp>
      </p:grp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6077DF4-40C3-E055-B114-049AAF479618}"/>
              </a:ext>
            </a:extLst>
          </p:cNvPr>
          <p:cNvSpPr/>
          <p:nvPr/>
        </p:nvSpPr>
        <p:spPr>
          <a:xfrm>
            <a:off x="695377" y="1311965"/>
            <a:ext cx="10684378" cy="1033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>
              <a:solidFill>
                <a:schemeClr val="accent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5C5775-5C4F-1DF6-E153-E99683B76D57}"/>
              </a:ext>
            </a:extLst>
          </p:cNvPr>
          <p:cNvSpPr txBox="1"/>
          <p:nvPr/>
        </p:nvSpPr>
        <p:spPr>
          <a:xfrm>
            <a:off x="885961" y="1411288"/>
            <a:ext cx="10420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CA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Зоологу необходимо обработать 100Гб медиа материалов о животных с дрона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9DF3DA-3DCB-E9F5-CD97-1001A0BC277C}"/>
              </a:ext>
            </a:extLst>
          </p:cNvPr>
          <p:cNvSpPr txBox="1"/>
          <p:nvPr/>
        </p:nvSpPr>
        <p:spPr>
          <a:xfrm>
            <a:off x="7030279" y="3346072"/>
            <a:ext cx="40009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Специалист загружает фото/видео на наш сайт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Получает результат через 20 сек </a:t>
            </a:r>
          </a:p>
        </p:txBody>
      </p:sp>
    </p:spTree>
    <p:extLst>
      <p:ext uri="{BB962C8B-B14F-4D97-AF65-F5344CB8AC3E}">
        <p14:creationId xmlns:p14="http://schemas.microsoft.com/office/powerpoint/2010/main" val="786414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2C6F7F-73B1-CF5D-8450-45715F500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>
            <a:extLst>
              <a:ext uri="{FF2B5EF4-FFF2-40B4-BE49-F238E27FC236}">
                <a16:creationId xmlns:a16="http://schemas.microsoft.com/office/drawing/2014/main" id="{DB9459E3-280C-CE3D-5511-F357EC78F86E}"/>
              </a:ext>
            </a:extLst>
          </p:cNvPr>
          <p:cNvSpPr txBox="1">
            <a:spLocks/>
          </p:cNvSpPr>
          <p:nvPr/>
        </p:nvSpPr>
        <p:spPr>
          <a:xfrm>
            <a:off x="164673" y="209488"/>
            <a:ext cx="6865606" cy="7844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ПРЕДЛОЖЕННОЕ РЕШЕНИЕ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AB8C6B2-4978-D0F4-5B7F-9A4EF103DD04}"/>
              </a:ext>
            </a:extLst>
          </p:cNvPr>
          <p:cNvSpPr/>
          <p:nvPr/>
        </p:nvSpPr>
        <p:spPr>
          <a:xfrm>
            <a:off x="1827773" y="993914"/>
            <a:ext cx="3539357" cy="1072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 sz="4000"/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12E2AF06-C22D-E372-D3A6-565B3B10483E}"/>
              </a:ext>
            </a:extLst>
          </p:cNvPr>
          <p:cNvGrpSpPr/>
          <p:nvPr/>
        </p:nvGrpSpPr>
        <p:grpSpPr>
          <a:xfrm>
            <a:off x="578223" y="318233"/>
            <a:ext cx="11035553" cy="6828462"/>
            <a:chOff x="6249564" y="1858615"/>
            <a:chExt cx="5942436" cy="3716891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36AACCE5-EFE1-4F74-D2A7-0755F0987C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877" b="89815" l="6757" r="94208">
                          <a14:foregroundMark x1="8687" y1="86265" x2="38996" y2="87191"/>
                          <a14:foregroundMark x1="38996" y1="87191" x2="72683" y2="84877"/>
                          <a14:foregroundMark x1="72683" y1="84877" x2="89768" y2="85340"/>
                          <a14:foregroundMark x1="10232" y1="85031" x2="6853" y2="85340"/>
                          <a14:foregroundMark x1="89768" y1="86883" x2="94208" y2="850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249564" y="1858615"/>
              <a:ext cx="5942436" cy="3716891"/>
            </a:xfrm>
            <a:prstGeom prst="rect">
              <a:avLst/>
            </a:prstGeom>
          </p:spPr>
        </p:pic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5CC1DE26-B8B3-FDB1-FC1D-37489C880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74850" y="2539056"/>
              <a:ext cx="4082903" cy="23901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0895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-769606" y="2813537"/>
            <a:ext cx="13731211" cy="12309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96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ТЕХНОЛОГИИ</a:t>
            </a:r>
            <a:endParaRPr lang="en-US" sz="96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4464908" y="4044461"/>
            <a:ext cx="3262184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64EC-C169-D8BD-84C2-88FFBA1950A8}"/>
              </a:ext>
            </a:extLst>
          </p:cNvPr>
          <p:cNvSpPr txBox="1"/>
          <p:nvPr/>
        </p:nvSpPr>
        <p:spPr>
          <a:xfrm>
            <a:off x="3999139" y="4320222"/>
            <a:ext cx="4193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CA" dirty="0">
                <a:solidFill>
                  <a:schemeClr val="bg1"/>
                </a:solidFill>
                <a:latin typeface="Georgia" panose="02040502050405020303" pitchFamily="18" charset="0"/>
              </a:rPr>
              <a:t>Что мы использовали при создании?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58DE7F-C1BD-582C-0044-0D27FDF5D937}"/>
              </a:ext>
            </a:extLst>
          </p:cNvPr>
          <p:cNvSpPr txBox="1"/>
          <p:nvPr/>
        </p:nvSpPr>
        <p:spPr>
          <a:xfrm>
            <a:off x="136188" y="130007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dirty="0">
                <a:solidFill>
                  <a:srgbClr val="FFFFFF"/>
                </a:solidFill>
                <a:latin typeface="Century Gothic" panose="020B0502020202020204" pitchFamily="34" charset="0"/>
              </a:rPr>
              <a:t>УрФУ им. Б. Н. Ельцина, 2024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A69553-0359-2F0E-76FD-33BA1DE78AA0}"/>
              </a:ext>
            </a:extLst>
          </p:cNvPr>
          <p:cNvSpPr txBox="1"/>
          <p:nvPr/>
        </p:nvSpPr>
        <p:spPr>
          <a:xfrm>
            <a:off x="19715394" y="2520938"/>
            <a:ext cx="38515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Связь между сайтом и сервером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API</a:t>
            </a:r>
            <a:endParaRPr lang="ru-RU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ru-CA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DEFCAA-32C0-D1BB-307C-DAF981200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7000" y1="42800" x2="23700" y2="68600"/>
                        <a14:foregroundMark x1="23700" y1="68600" x2="22200" y2="50600"/>
                        <a14:foregroundMark x1="22200" y1="50600" x2="22100" y2="51000"/>
                        <a14:foregroundMark x1="15200" y1="30400" x2="12100" y2="36600"/>
                        <a14:foregroundMark x1="36000" y1="63800" x2="35300" y2="31600"/>
                        <a14:foregroundMark x1="41895" y1="30765" x2="43200" y2="30600"/>
                        <a14:foregroundMark x1="35300" y1="31600" x2="37773" y2="31287"/>
                        <a14:foregroundMark x1="37517" y1="39400" x2="37000" y2="40200"/>
                        <a14:foregroundMark x1="43200" y1="30600" x2="42144" y2="32234"/>
                        <a14:foregroundMark x1="39762" y1="44720" x2="42500" y2="49200"/>
                        <a14:foregroundMark x1="37000" y1="40200" x2="38100" y2="42000"/>
                        <a14:foregroundMark x1="50300" y1="29200" x2="50800" y2="63400"/>
                        <a14:foregroundMark x1="62529" y1="56957" x2="63100" y2="58000"/>
                        <a14:foregroundMark x1="61641" y1="55334" x2="61895" y2="55797"/>
                        <a14:foregroundMark x1="60029" y1="52387" x2="61517" y2="55106"/>
                        <a14:foregroundMark x1="57300" y1="47400" x2="58487" y2="49570"/>
                        <a14:foregroundMark x1="62412" y1="56051" x2="61422" y2="53245"/>
                        <a14:foregroundMark x1="63100" y1="58000" x2="62774" y2="57077"/>
                        <a14:foregroundMark x1="73277" y1="59804" x2="73190" y2="60308"/>
                        <a14:foregroundMark x1="74426" y1="53189" x2="73799" y2="56800"/>
                        <a14:foregroundMark x1="75500" y1="47000" x2="75341" y2="47917"/>
                        <a14:foregroundMark x1="70594" y1="61400" x2="68600" y2="61400"/>
                        <a14:foregroundMark x1="80500" y1="30000" x2="80500" y2="47400"/>
                        <a14:foregroundMark x1="80500" y1="47400" x2="86800" y2="60400"/>
                        <a14:foregroundMark x1="86800" y1="60400" x2="88400" y2="61400"/>
                        <a14:foregroundMark x1="37000" y1="46000" x2="38700" y2="46200"/>
                        <a14:backgroundMark x1="39400" y1="38600" x2="42700" y2="40800"/>
                        <a14:backgroundMark x1="39838" y1="43387" x2="40200" y2="43800"/>
                        <a14:backgroundMark x1="38800" y1="42200" x2="39687" y2="43214"/>
                        <a14:backgroundMark x1="37900" y1="43000" x2="38200" y2="42600"/>
                        <a14:backgroundMark x1="38648" y1="43246" x2="41700" y2="31800"/>
                        <a14:backgroundMark x1="41700" y1="31800" x2="38200" y2="34400"/>
                        <a14:backgroundMark x1="38300" y1="35800" x2="38300" y2="39400"/>
                        <a14:backgroundMark x1="42200" y1="32400" x2="40900" y2="32600"/>
                        <a14:backgroundMark x1="38200" y1="42000" x2="38200" y2="42400"/>
                        <a14:backgroundMark x1="57800" y1="52200" x2="60600" y2="50200"/>
                        <a14:backgroundMark x1="60200" y1="52800" x2="59200" y2="53000"/>
                        <a14:backgroundMark x1="60400" y1="59600" x2="59800" y2="60400"/>
                        <a14:backgroundMark x1="61200" y1="56600" x2="61500" y2="56000"/>
                        <a14:backgroundMark x1="61900" y1="55800" x2="61800" y2="56600"/>
                        <a14:backgroundMark x1="61100" y1="56000" x2="61600" y2="55800"/>
                        <a14:backgroundMark x1="60200" y1="52800" x2="59800" y2="52600"/>
                        <a14:backgroundMark x1="69400" y1="56600" x2="73100" y2="60200"/>
                        <a14:backgroundMark x1="72400" y1="59800" x2="72100" y2="61600"/>
                        <a14:backgroundMark x1="72700" y1="59400" x2="73200" y2="59800"/>
                        <a14:backgroundMark x1="76000" y1="54000" x2="72900" y2="48600"/>
                        <a14:backgroundMark x1="74000" y1="50600" x2="75400" y2="51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68607" y="1884807"/>
            <a:ext cx="57658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389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136188" y="203687"/>
            <a:ext cx="3722356" cy="6154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ТЕХНОЛОГИИ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744626" y="819150"/>
            <a:ext cx="2297227" cy="998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9AD420-9044-9144-2DF3-EB19187143C9}"/>
              </a:ext>
            </a:extLst>
          </p:cNvPr>
          <p:cNvSpPr txBox="1"/>
          <p:nvPr/>
        </p:nvSpPr>
        <p:spPr>
          <a:xfrm>
            <a:off x="7021214" y="2305615"/>
            <a:ext cx="38515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Связь между сайтом и сервером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API</a:t>
            </a:r>
            <a:endParaRPr lang="ru-RU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ru-CA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7797A2-115E-CCF9-03AE-16C421111978}"/>
              </a:ext>
            </a:extLst>
          </p:cNvPr>
          <p:cNvSpPr txBox="1"/>
          <p:nvPr/>
        </p:nvSpPr>
        <p:spPr>
          <a:xfrm>
            <a:off x="963110" y="2967335"/>
            <a:ext cx="41574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Gill Sans Ultra Bold" panose="020B0A02020104020203" pitchFamily="34" charset="0"/>
              </a:rPr>
              <a:t>FAST API</a:t>
            </a:r>
            <a:endParaRPr lang="ru-CA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548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136188" y="203687"/>
            <a:ext cx="3722356" cy="6154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ТЕХНОЛОГИИ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744626" y="819150"/>
            <a:ext cx="2297227" cy="998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96114A-2518-B0BC-89EE-0345732FA997}"/>
              </a:ext>
            </a:extLst>
          </p:cNvPr>
          <p:cNvSpPr txBox="1"/>
          <p:nvPr/>
        </p:nvSpPr>
        <p:spPr>
          <a:xfrm>
            <a:off x="4192859" y="-19626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CA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46DD2DD5-5FB0-B8F7-99CE-F1A72CD4F0B4}"/>
              </a:ext>
            </a:extLst>
          </p:cNvPr>
          <p:cNvSpPr/>
          <p:nvPr/>
        </p:nvSpPr>
        <p:spPr>
          <a:xfrm>
            <a:off x="4555577" y="643920"/>
            <a:ext cx="2481943" cy="615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CA" sz="4000" b="1" dirty="0">
                <a:solidFill>
                  <a:schemeClr val="tx1"/>
                </a:solidFill>
                <a:latin typeface="Century Gothic" panose="020B0502020202020204" pitchFamily="34" charset="0"/>
              </a:rPr>
              <a:t>ДАТАСЕТ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7704E6-3895-CAEB-EA6E-185A5B656924}"/>
              </a:ext>
            </a:extLst>
          </p:cNvPr>
          <p:cNvSpPr txBox="1"/>
          <p:nvPr/>
        </p:nvSpPr>
        <p:spPr>
          <a:xfrm>
            <a:off x="380871" y="5088615"/>
            <a:ext cx="3821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Лошади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Крупнорогатый скот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Около 1000 фотографий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04D0192F-807C-7CCC-D829-A192C48BA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54" y="1702800"/>
            <a:ext cx="5230928" cy="2942397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28F79438-5479-B932-1170-AF4BFE79E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5051" y="353176"/>
            <a:ext cx="3722356" cy="209382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C8A0E94-9DBB-EC03-419B-5DCBEA188B73}"/>
              </a:ext>
            </a:extLst>
          </p:cNvPr>
          <p:cNvSpPr txBox="1"/>
          <p:nvPr/>
        </p:nvSpPr>
        <p:spPr>
          <a:xfrm>
            <a:off x="339254" y="4780838"/>
            <a:ext cx="23535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/>
                </a:solidFill>
                <a:latin typeface="Century Gothic" panose="020B0502020202020204" pitchFamily="34" charset="0"/>
              </a:rPr>
              <a:t>”</a:t>
            </a:r>
            <a:r>
              <a:rPr lang="ru-RU" sz="1400" i="1" dirty="0">
                <a:solidFill>
                  <a:schemeClr val="bg1"/>
                </a:solidFill>
                <a:latin typeface="Century Gothic" panose="020B0502020202020204" pitchFamily="34" charset="0"/>
              </a:rPr>
              <a:t>Конный клуб Форвард</a:t>
            </a:r>
            <a:r>
              <a:rPr lang="en-US" sz="1400" i="1" dirty="0">
                <a:solidFill>
                  <a:schemeClr val="bg1"/>
                </a:solidFill>
                <a:latin typeface="Century Gothic" panose="020B0502020202020204" pitchFamily="34" charset="0"/>
              </a:rPr>
              <a:t>”</a:t>
            </a:r>
            <a:endParaRPr lang="ru-CA" sz="1400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ED9D5C6B-7181-D17C-A263-EFAF277B37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5719" y="2845366"/>
            <a:ext cx="4571688" cy="2214411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F51D2FA-5AA4-19E8-359A-BF4E3C72A04D}"/>
              </a:ext>
            </a:extLst>
          </p:cNvPr>
          <p:cNvSpPr txBox="1"/>
          <p:nvPr/>
        </p:nvSpPr>
        <p:spPr>
          <a:xfrm>
            <a:off x="7331532" y="5150365"/>
            <a:ext cx="3272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i="1" dirty="0">
                <a:solidFill>
                  <a:schemeClr val="bg1"/>
                </a:solidFill>
                <a:latin typeface="Century Gothic" panose="020B0502020202020204" pitchFamily="34" charset="0"/>
              </a:rPr>
              <a:t>Д</a:t>
            </a:r>
            <a:r>
              <a:rPr lang="ru-CA" sz="1400" i="1" dirty="0">
                <a:solidFill>
                  <a:schemeClr val="bg1"/>
                </a:solidFill>
                <a:latin typeface="Century Gothic" panose="020B0502020202020204" pitchFamily="34" charset="0"/>
              </a:rPr>
              <a:t>атасеты из открытых источников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53F81F9-C7BD-B126-028D-DE725BB37E5F}"/>
              </a:ext>
            </a:extLst>
          </p:cNvPr>
          <p:cNvSpPr txBox="1"/>
          <p:nvPr/>
        </p:nvSpPr>
        <p:spPr>
          <a:xfrm>
            <a:off x="6985283" y="5596447"/>
            <a:ext cx="39645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Крупные млекопитающие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Разные точки планеты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Около 15000 фотографий</a:t>
            </a: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A8B21BF7-E73D-8444-EAB0-42983C5018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3942497" y="3398067"/>
            <a:ext cx="2402220" cy="1801666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498682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136188" y="203687"/>
            <a:ext cx="3722356" cy="6154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ТЕХНОЛОГИИ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744626" y="819150"/>
            <a:ext cx="2297227" cy="998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9AD420-9044-9144-2DF3-EB19187143C9}"/>
              </a:ext>
            </a:extLst>
          </p:cNvPr>
          <p:cNvSpPr txBox="1"/>
          <p:nvPr/>
        </p:nvSpPr>
        <p:spPr>
          <a:xfrm>
            <a:off x="4344949" y="1354413"/>
            <a:ext cx="35021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Какие параметры получили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?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FFD3D19E-553F-CD29-C28E-07B020322316}"/>
              </a:ext>
            </a:extLst>
          </p:cNvPr>
          <p:cNvGrpSpPr/>
          <p:nvPr/>
        </p:nvGrpSpPr>
        <p:grpSpPr>
          <a:xfrm>
            <a:off x="4597031" y="-89970"/>
            <a:ext cx="2997937" cy="1444383"/>
            <a:chOff x="1537870" y="2353949"/>
            <a:chExt cx="2997937" cy="144438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C2D240-0995-2339-B0D1-27950B675FD7}"/>
                </a:ext>
              </a:extLst>
            </p:cNvPr>
            <p:cNvSpPr txBox="1"/>
            <p:nvPr/>
          </p:nvSpPr>
          <p:spPr>
            <a:xfrm>
              <a:off x="1537870" y="2353949"/>
              <a:ext cx="299793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b="1" dirty="0">
                  <a:solidFill>
                    <a:srgbClr val="FFC000"/>
                  </a:solidFill>
                  <a:latin typeface="Century Gothic" panose="020B0502020202020204" pitchFamily="34" charset="0"/>
                  <a:cs typeface="FUTURA MEDIUM" panose="020B0602020204020303" pitchFamily="34" charset="-79"/>
                </a:rPr>
                <a:t>YOLO</a:t>
              </a:r>
              <a:endParaRPr lang="ru-CA" sz="8000" b="1" dirty="0">
                <a:solidFill>
                  <a:srgbClr val="FFC000"/>
                </a:solidFill>
                <a:latin typeface="Century Gothic" panose="020B0502020202020204" pitchFamily="34" charset="0"/>
                <a:cs typeface="FUTURA MEDIUM" panose="020B0602020204020303" pitchFamily="34" charset="-79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374705-2719-9704-503C-A188637A40DF}"/>
                </a:ext>
              </a:extLst>
            </p:cNvPr>
            <p:cNvSpPr txBox="1"/>
            <p:nvPr/>
          </p:nvSpPr>
          <p:spPr>
            <a:xfrm>
              <a:off x="1634853" y="3429000"/>
              <a:ext cx="2803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C000"/>
                  </a:solidFill>
                  <a:latin typeface="Century Gothic" panose="020B0502020202020204" pitchFamily="34" charset="0"/>
                </a:rPr>
                <a:t>you / only / look / once</a:t>
              </a:r>
              <a:endParaRPr lang="ru-CA" dirty="0">
                <a:solidFill>
                  <a:srgbClr val="FFC000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3" name="Стрелка вправо 2">
            <a:extLst>
              <a:ext uri="{FF2B5EF4-FFF2-40B4-BE49-F238E27FC236}">
                <a16:creationId xmlns:a16="http://schemas.microsoft.com/office/drawing/2014/main" id="{160509E3-ECDF-B855-149E-E1A29D4CC806}"/>
              </a:ext>
            </a:extLst>
          </p:cNvPr>
          <p:cNvSpPr/>
          <p:nvPr/>
        </p:nvSpPr>
        <p:spPr>
          <a:xfrm rot="9496916">
            <a:off x="2423170" y="2472448"/>
            <a:ext cx="1994910" cy="235095"/>
          </a:xfrm>
          <a:prstGeom prst="rightArrow">
            <a:avLst>
              <a:gd name="adj1" fmla="val 50000"/>
              <a:gd name="adj2" fmla="val 152317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9" name="Стрелка вправо 8">
            <a:extLst>
              <a:ext uri="{FF2B5EF4-FFF2-40B4-BE49-F238E27FC236}">
                <a16:creationId xmlns:a16="http://schemas.microsoft.com/office/drawing/2014/main" id="{DBD02697-EB9C-FA79-4145-9CAA55A0C793}"/>
              </a:ext>
            </a:extLst>
          </p:cNvPr>
          <p:cNvSpPr/>
          <p:nvPr/>
        </p:nvSpPr>
        <p:spPr>
          <a:xfrm rot="5400000">
            <a:off x="5493022" y="2819303"/>
            <a:ext cx="1251781" cy="235095"/>
          </a:xfrm>
          <a:prstGeom prst="rightArrow">
            <a:avLst>
              <a:gd name="adj1" fmla="val 50000"/>
              <a:gd name="adj2" fmla="val 152317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15" name="Стрелка вправо 14">
            <a:extLst>
              <a:ext uri="{FF2B5EF4-FFF2-40B4-BE49-F238E27FC236}">
                <a16:creationId xmlns:a16="http://schemas.microsoft.com/office/drawing/2014/main" id="{4FB73773-257E-09A9-CF23-F2816A7814CD}"/>
              </a:ext>
            </a:extLst>
          </p:cNvPr>
          <p:cNvSpPr/>
          <p:nvPr/>
        </p:nvSpPr>
        <p:spPr>
          <a:xfrm rot="1298455">
            <a:off x="7680653" y="2455879"/>
            <a:ext cx="2091222" cy="235095"/>
          </a:xfrm>
          <a:prstGeom prst="rightArrow">
            <a:avLst>
              <a:gd name="adj1" fmla="val 50000"/>
              <a:gd name="adj2" fmla="val 152317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BACB99-CB97-EA06-AE2B-8E6ABFB235B5}"/>
              </a:ext>
            </a:extLst>
          </p:cNvPr>
          <p:cNvSpPr txBox="1"/>
          <p:nvPr/>
        </p:nvSpPr>
        <p:spPr>
          <a:xfrm>
            <a:off x="1070302" y="3068297"/>
            <a:ext cx="2350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mAp 50-95</a:t>
            </a:r>
            <a:endParaRPr lang="ru-CA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02A006-D418-CAB0-4866-96C4A79EC147}"/>
              </a:ext>
            </a:extLst>
          </p:cNvPr>
          <p:cNvSpPr txBox="1"/>
          <p:nvPr/>
        </p:nvSpPr>
        <p:spPr>
          <a:xfrm>
            <a:off x="806607" y="3199398"/>
            <a:ext cx="287771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0.7</a:t>
            </a:r>
            <a:endParaRPr lang="ru-CA" sz="15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691499-5980-859A-1F67-40B10FEB1A91}"/>
              </a:ext>
            </a:extLst>
          </p:cNvPr>
          <p:cNvSpPr txBox="1"/>
          <p:nvPr/>
        </p:nvSpPr>
        <p:spPr>
          <a:xfrm>
            <a:off x="5259542" y="3684472"/>
            <a:ext cx="17187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mAp 50</a:t>
            </a:r>
            <a:endParaRPr lang="ru-CA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0C4811-5CC6-2290-DAA6-1CADE17DE10E}"/>
              </a:ext>
            </a:extLst>
          </p:cNvPr>
          <p:cNvSpPr txBox="1"/>
          <p:nvPr/>
        </p:nvSpPr>
        <p:spPr>
          <a:xfrm>
            <a:off x="4650194" y="3738364"/>
            <a:ext cx="287771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0.9</a:t>
            </a:r>
            <a:endParaRPr lang="ru-CA" sz="15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11A849-3F0F-29A8-E16A-1122E94963B4}"/>
              </a:ext>
            </a:extLst>
          </p:cNvPr>
          <p:cNvSpPr txBox="1"/>
          <p:nvPr/>
        </p:nvSpPr>
        <p:spPr>
          <a:xfrm>
            <a:off x="9214471" y="2952602"/>
            <a:ext cx="1827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F1 score</a:t>
            </a:r>
            <a:endParaRPr lang="ru-CA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CF9CAB-C7BA-D262-60DE-B72BF810591F}"/>
              </a:ext>
            </a:extLst>
          </p:cNvPr>
          <p:cNvSpPr txBox="1"/>
          <p:nvPr/>
        </p:nvSpPr>
        <p:spPr>
          <a:xfrm>
            <a:off x="8843040" y="3115933"/>
            <a:ext cx="287771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0.8</a:t>
            </a:r>
            <a:endParaRPr lang="ru-CA" sz="15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906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CE14520C-A745-096F-A589-98435509D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8512" y="5862"/>
            <a:ext cx="7965831" cy="1230923"/>
          </a:xfrm>
        </p:spPr>
        <p:txBody>
          <a:bodyPr>
            <a:noAutofit/>
          </a:bodyPr>
          <a:lstStyle/>
          <a:p>
            <a:pPr algn="ctr"/>
            <a:r>
              <a:rPr lang="ru-RU" sz="72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Проблематика</a:t>
            </a:r>
            <a:endParaRPr lang="en-US" sz="72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cxnSp>
        <p:nvCxnSpPr>
          <p:cNvPr id="7" name="Скругленная соединительная линия 6">
            <a:extLst>
              <a:ext uri="{FF2B5EF4-FFF2-40B4-BE49-F238E27FC236}">
                <a16:creationId xmlns:a16="http://schemas.microsoft.com/office/drawing/2014/main" id="{E46946AC-35C0-B4F7-46E9-1B91D28F0E92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3251200" y="2117248"/>
            <a:ext cx="1240184" cy="904539"/>
          </a:xfrm>
          <a:prstGeom prst="curvedConnector3">
            <a:avLst>
              <a:gd name="adj1" fmla="val 50000"/>
            </a:avLst>
          </a:prstGeom>
          <a:ln w="381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7C0C641-1AB6-FE67-AB6B-3C409E06F60F}"/>
              </a:ext>
            </a:extLst>
          </p:cNvPr>
          <p:cNvSpPr txBox="1"/>
          <p:nvPr/>
        </p:nvSpPr>
        <p:spPr>
          <a:xfrm>
            <a:off x="485703" y="4647387"/>
            <a:ext cx="2279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  <a:cs typeface="FUTURA MEDIUM" panose="020B0602020204020303" pitchFamily="34" charset="-79"/>
              </a:rPr>
              <a:t>Зоолог Екатерина</a:t>
            </a:r>
            <a:endParaRPr lang="ru-CA" b="1" dirty="0">
              <a:solidFill>
                <a:schemeClr val="bg1">
                  <a:lumMod val="85000"/>
                </a:schemeClr>
              </a:solidFill>
              <a:latin typeface="Century Gothic" panose="020B0502020202020204" pitchFamily="34" charset="0"/>
              <a:cs typeface="FUTURA MEDIUM" panose="020B0602020204020303" pitchFamily="34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D67BCE-D995-E85D-1090-7B24E4166219}"/>
              </a:ext>
            </a:extLst>
          </p:cNvPr>
          <p:cNvSpPr txBox="1"/>
          <p:nvPr/>
        </p:nvSpPr>
        <p:spPr>
          <a:xfrm>
            <a:off x="4491384" y="1517083"/>
            <a:ext cx="6448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Georgia" panose="02040502050405020303" pitchFamily="18" charset="0"/>
              </a:rPr>
              <a:t>Может потратить несколько часов на анализ видео с дрона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CA" sz="2400" dirty="0">
                <a:solidFill>
                  <a:schemeClr val="bg1"/>
                </a:solidFill>
                <a:latin typeface="Georgia" panose="02040502050405020303" pitchFamily="18" charset="0"/>
              </a:rPr>
              <a:t>Поиск проходит вручную 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AEB92FD-510B-D004-A56A-F2C3C7B6C53E}"/>
              </a:ext>
            </a:extLst>
          </p:cNvPr>
          <p:cNvSpPr/>
          <p:nvPr/>
        </p:nvSpPr>
        <p:spPr>
          <a:xfrm>
            <a:off x="4491384" y="3057525"/>
            <a:ext cx="7686756" cy="38004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 dirty="0">
              <a:latin typeface="Century Gothic" panose="020B0502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6343C-DC6E-B50E-A4CE-092ED27B74C0}"/>
              </a:ext>
            </a:extLst>
          </p:cNvPr>
          <p:cNvSpPr txBox="1"/>
          <p:nvPr/>
        </p:nvSpPr>
        <p:spPr>
          <a:xfrm>
            <a:off x="5110310" y="3057525"/>
            <a:ext cx="644890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i="0" u="none" strike="noStrike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Учет популяции млекопитающих требует больших временных затрат на обработку и анализ фотографий исследователями-зоологами</a:t>
            </a:r>
            <a:endParaRPr lang="ru-CA" sz="3200" b="1" dirty="0">
              <a:latin typeface="Century Gothic" panose="020B0502020202020204" pitchFamily="34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CCFF683-7B04-9FBE-63DD-8F49C5C2B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187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701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136188" y="203687"/>
            <a:ext cx="3722356" cy="6154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ТЕХНОЛОГИИ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744626" y="819150"/>
            <a:ext cx="2297227" cy="998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30A899D-2F0E-1F55-CD0E-D0D2E5815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947" y="2014844"/>
            <a:ext cx="5140482" cy="289152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832EB16-392E-5CC0-93DD-7BA9D3605004}"/>
              </a:ext>
            </a:extLst>
          </p:cNvPr>
          <p:cNvSpPr txBox="1"/>
          <p:nvPr/>
        </p:nvSpPr>
        <p:spPr>
          <a:xfrm>
            <a:off x="903087" y="2860267"/>
            <a:ext cx="42775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rPr>
              <a:t>Изолированность и воспроизводимость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rPr>
              <a:t>Портативность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rPr>
              <a:t>Масштабируемость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rPr>
              <a:t>Управление зависимостями</a:t>
            </a:r>
            <a:endParaRPr lang="ru-CA" sz="2400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518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-769606" y="2813537"/>
            <a:ext cx="13731211" cy="12309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96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КОМАНДА</a:t>
            </a:r>
            <a:endParaRPr lang="en-US" sz="96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4464908" y="4044461"/>
            <a:ext cx="3262184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64EC-C169-D8BD-84C2-88FFBA1950A8}"/>
              </a:ext>
            </a:extLst>
          </p:cNvPr>
          <p:cNvSpPr txBox="1"/>
          <p:nvPr/>
        </p:nvSpPr>
        <p:spPr>
          <a:xfrm>
            <a:off x="4932088" y="4320222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CA" dirty="0">
                <a:solidFill>
                  <a:schemeClr val="bg1"/>
                </a:solidFill>
                <a:latin typeface="Georgia" panose="02040502050405020303" pitchFamily="18" charset="0"/>
              </a:rPr>
              <a:t>Для вас старались…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58DE7F-C1BD-582C-0044-0D27FDF5D937}"/>
              </a:ext>
            </a:extLst>
          </p:cNvPr>
          <p:cNvSpPr txBox="1"/>
          <p:nvPr/>
        </p:nvSpPr>
        <p:spPr>
          <a:xfrm>
            <a:off x="136188" y="130007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dirty="0">
                <a:solidFill>
                  <a:srgbClr val="FFFFFF"/>
                </a:solidFill>
                <a:latin typeface="Century Gothic" panose="020B0502020202020204" pitchFamily="34" charset="0"/>
              </a:rPr>
              <a:t>УрФУ им. Б. Н. Ельцина, 2024</a:t>
            </a:r>
          </a:p>
        </p:txBody>
      </p:sp>
    </p:spTree>
    <p:extLst>
      <p:ext uri="{BB962C8B-B14F-4D97-AF65-F5344CB8AC3E}">
        <p14:creationId xmlns:p14="http://schemas.microsoft.com/office/powerpoint/2010/main" val="2635468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4F38C4A-F5D3-82BB-E6D9-7CA877320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49550" y="2047875"/>
            <a:ext cx="1993805" cy="2762250"/>
          </a:xfrm>
          <a:prstGeom prst="rect">
            <a:avLst/>
          </a:prstGeom>
        </p:spPr>
      </p:pic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188325" y="184666"/>
            <a:ext cx="3023798" cy="58481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КОМАНДА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761906" y="769476"/>
            <a:ext cx="1446348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3FF7A97-F0B5-1A20-7CDE-56F76454B1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3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60680" y="1714500"/>
            <a:ext cx="2571750" cy="3429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C693F1E-C63A-E5E8-4A42-8B2B589C72F2}"/>
              </a:ext>
            </a:extLst>
          </p:cNvPr>
          <p:cNvSpPr txBox="1"/>
          <p:nvPr/>
        </p:nvSpPr>
        <p:spPr>
          <a:xfrm>
            <a:off x="355203" y="1221661"/>
            <a:ext cx="34684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CA" sz="40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Землянский Семён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946B23-CD96-E176-0ABD-75B5764BAE05}"/>
              </a:ext>
            </a:extLst>
          </p:cNvPr>
          <p:cNvSpPr txBox="1"/>
          <p:nvPr/>
        </p:nvSpPr>
        <p:spPr>
          <a:xfrm>
            <a:off x="355203" y="2754650"/>
            <a:ext cx="38515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Product-manager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Разработка сайта</a:t>
            </a:r>
            <a:endParaRPr 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CA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Оператор дрона</a:t>
            </a:r>
            <a:endParaRPr 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Аналитика</a:t>
            </a:r>
          </a:p>
          <a:p>
            <a:endParaRPr lang="ru-CA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BA8F2BE-7D72-4F6D-D596-EAA3CDDEC39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 radius="28"/>
                    </a14:imgEffect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59384" y="1383483"/>
            <a:ext cx="3595902" cy="409103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62E5B6-C2AA-ED4A-E5BD-AB73BEF28F6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26304" y="1047660"/>
            <a:ext cx="3680474" cy="476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5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D513B5-D33E-52A7-6FEA-DC2151B96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678E3A9-C2BC-D52B-8F44-C5DE8EE380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49550" y="1784082"/>
            <a:ext cx="1993805" cy="2762250"/>
          </a:xfrm>
          <a:prstGeom prst="rect">
            <a:avLst/>
          </a:prstGeom>
        </p:spPr>
      </p:pic>
      <p:sp>
        <p:nvSpPr>
          <p:cNvPr id="5" name="Title">
            <a:extLst>
              <a:ext uri="{FF2B5EF4-FFF2-40B4-BE49-F238E27FC236}">
                <a16:creationId xmlns:a16="http://schemas.microsoft.com/office/drawing/2014/main" id="{AA55737D-9D51-5EE0-56D2-F78F43D46564}"/>
              </a:ext>
            </a:extLst>
          </p:cNvPr>
          <p:cNvSpPr txBox="1">
            <a:spLocks/>
          </p:cNvSpPr>
          <p:nvPr/>
        </p:nvSpPr>
        <p:spPr>
          <a:xfrm>
            <a:off x="188325" y="184666"/>
            <a:ext cx="3023798" cy="58481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КОМАНДА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4D13D93-4E01-2553-F766-AC79E0CA9346}"/>
              </a:ext>
            </a:extLst>
          </p:cNvPr>
          <p:cNvSpPr/>
          <p:nvPr/>
        </p:nvSpPr>
        <p:spPr>
          <a:xfrm>
            <a:off x="761906" y="769476"/>
            <a:ext cx="1446348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180FD75-4275-3904-7075-6553167E00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3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91890" y="1221661"/>
            <a:ext cx="2915320" cy="38870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31870E1-8131-D979-3BD8-F4216F9045DF}"/>
              </a:ext>
            </a:extLst>
          </p:cNvPr>
          <p:cNvSpPr txBox="1"/>
          <p:nvPr/>
        </p:nvSpPr>
        <p:spPr>
          <a:xfrm>
            <a:off x="355203" y="1221661"/>
            <a:ext cx="34684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Лаврентьев Максим</a:t>
            </a:r>
            <a:endParaRPr lang="ru-CA" sz="4000" b="1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5B6D4-ACFC-8419-2102-CD82C073AC75}"/>
              </a:ext>
            </a:extLst>
          </p:cNvPr>
          <p:cNvSpPr txBox="1"/>
          <p:nvPr/>
        </p:nvSpPr>
        <p:spPr>
          <a:xfrm>
            <a:off x="355203" y="2754650"/>
            <a:ext cx="385156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ML</a:t>
            </a: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-разработчик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Разметка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CA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Обучение нейронных сетей</a:t>
            </a:r>
          </a:p>
          <a:p>
            <a:endParaRPr lang="ru-CA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19041F-1D91-36CB-658A-2B5DEA0D8EA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13978" y="881009"/>
            <a:ext cx="4479222" cy="509598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665112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4F38C4A-F5D3-82BB-E6D9-7CA877320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90887" y="1325322"/>
            <a:ext cx="3158345" cy="4375623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761906" y="769476"/>
            <a:ext cx="1446348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3FF7A97-F0B5-1A20-7CDE-56F76454B1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9116" y="995773"/>
            <a:ext cx="3776041" cy="50347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CB170E-7E21-BDDE-783B-C14D7CBE928B}"/>
              </a:ext>
            </a:extLst>
          </p:cNvPr>
          <p:cNvSpPr txBox="1"/>
          <p:nvPr/>
        </p:nvSpPr>
        <p:spPr>
          <a:xfrm>
            <a:off x="474019" y="1431195"/>
            <a:ext cx="34684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CA" sz="40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Маслов Андрей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371563-E475-3C51-44D7-1F5FB3CFE211}"/>
              </a:ext>
            </a:extLst>
          </p:cNvPr>
          <p:cNvSpPr txBox="1"/>
          <p:nvPr/>
        </p:nvSpPr>
        <p:spPr>
          <a:xfrm>
            <a:off x="474019" y="2754634"/>
            <a:ext cx="385156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Backend-</a:t>
            </a: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разработчик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CA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Создание 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API </a:t>
            </a: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интерфейса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Создание БД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Деплой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CA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7CD82579-191F-3430-B15F-7938C9BD91F6}"/>
              </a:ext>
            </a:extLst>
          </p:cNvPr>
          <p:cNvSpPr txBox="1">
            <a:spLocks/>
          </p:cNvSpPr>
          <p:nvPr/>
        </p:nvSpPr>
        <p:spPr>
          <a:xfrm>
            <a:off x="188325" y="184666"/>
            <a:ext cx="3023798" cy="58481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КОМАНДА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566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4F38C4A-F5D3-82BB-E6D9-7CA877320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25582" y="1044521"/>
            <a:ext cx="3776041" cy="5231389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761906" y="769476"/>
            <a:ext cx="1446348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CB170E-7E21-BDDE-783B-C14D7CBE928B}"/>
              </a:ext>
            </a:extLst>
          </p:cNvPr>
          <p:cNvSpPr txBox="1"/>
          <p:nvPr/>
        </p:nvSpPr>
        <p:spPr>
          <a:xfrm>
            <a:off x="474019" y="1431195"/>
            <a:ext cx="34684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CA" sz="40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Глазырин Владислав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371563-E475-3C51-44D7-1F5FB3CFE211}"/>
              </a:ext>
            </a:extLst>
          </p:cNvPr>
          <p:cNvSpPr txBox="1"/>
          <p:nvPr/>
        </p:nvSpPr>
        <p:spPr>
          <a:xfrm>
            <a:off x="474019" y="2754634"/>
            <a:ext cx="38515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ML-</a:t>
            </a: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инженер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CA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Выбор</a:t>
            </a: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 параметров</a:t>
            </a: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ML-</a:t>
            </a:r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модели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Выбор предобученной модели</a:t>
            </a: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8B057DCE-39AB-30FD-D3CB-FFD0E93E4A0D}"/>
              </a:ext>
            </a:extLst>
          </p:cNvPr>
          <p:cNvSpPr txBox="1">
            <a:spLocks/>
          </p:cNvSpPr>
          <p:nvPr/>
        </p:nvSpPr>
        <p:spPr>
          <a:xfrm>
            <a:off x="188325" y="184666"/>
            <a:ext cx="3023798" cy="58481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КОМАНДА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434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1C4F1D-081F-4D9A-DAD5-FA288F346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5E90B05-F6E4-EEC6-77BE-139051C9BD22}"/>
              </a:ext>
            </a:extLst>
          </p:cNvPr>
          <p:cNvSpPr/>
          <p:nvPr/>
        </p:nvSpPr>
        <p:spPr>
          <a:xfrm>
            <a:off x="2781300" y="4584184"/>
            <a:ext cx="6629400" cy="2669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D98000-658B-8A4B-69C1-6BD66ABC6E02}"/>
              </a:ext>
            </a:extLst>
          </p:cNvPr>
          <p:cNvSpPr txBox="1"/>
          <p:nvPr/>
        </p:nvSpPr>
        <p:spPr>
          <a:xfrm>
            <a:off x="136188" y="130007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dirty="0">
                <a:solidFill>
                  <a:srgbClr val="FFFFFF"/>
                </a:solidFill>
                <a:latin typeface="Century Gothic" panose="020B0502020202020204" pitchFamily="34" charset="0"/>
              </a:rPr>
              <a:t>УрФУ им. Б. Н. Ельцина, 2024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F07CC8C0-CFAB-0EF4-EFBC-23C10DA88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50605" y="2110902"/>
            <a:ext cx="13375757" cy="2330332"/>
          </a:xfrm>
        </p:spPr>
        <p:txBody>
          <a:bodyPr>
            <a:noAutofit/>
          </a:bodyPr>
          <a:lstStyle/>
          <a:p>
            <a:pPr algn="ctr"/>
            <a:r>
              <a:rPr lang="en-US" sz="20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VMAS`</a:t>
            </a:r>
            <a:r>
              <a:rPr lang="ru-RU" sz="20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ы</a:t>
            </a:r>
            <a:endParaRPr lang="en-US" sz="20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69ED32C2-B838-58C2-F1C3-00E0EE211860}"/>
              </a:ext>
            </a:extLst>
          </p:cNvPr>
          <p:cNvSpPr txBox="1">
            <a:spLocks/>
          </p:cNvSpPr>
          <p:nvPr/>
        </p:nvSpPr>
        <p:spPr>
          <a:xfrm>
            <a:off x="2781300" y="5119082"/>
            <a:ext cx="6629400" cy="93371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rgbClr val="FFFFFF"/>
                </a:solidFill>
                <a:latin typeface="Georgia" panose="02040502050405020303" pitchFamily="18" charset="0"/>
              </a:rPr>
              <a:t>Система, позволяющая автоматизировать процесс нахождения млекопитающих по фото с БПЛА</a:t>
            </a:r>
            <a:endParaRPr lang="en-US" sz="2000" dirty="0">
              <a:solidFill>
                <a:srgbClr val="FFFFFF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608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1157097" y="2689050"/>
            <a:ext cx="9877805" cy="12309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96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АКТУАЛЬНОСТЬ</a:t>
            </a:r>
            <a:endParaRPr lang="en-US" sz="96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4464908" y="4044461"/>
            <a:ext cx="3262184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64EC-C169-D8BD-84C2-88FFBA1950A8}"/>
              </a:ext>
            </a:extLst>
          </p:cNvPr>
          <p:cNvSpPr txBox="1"/>
          <p:nvPr/>
        </p:nvSpPr>
        <p:spPr>
          <a:xfrm>
            <a:off x="3687328" y="4356798"/>
            <a:ext cx="4817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CA" dirty="0">
                <a:solidFill>
                  <a:schemeClr val="bg1"/>
                </a:solidFill>
                <a:latin typeface="Georgia" panose="02040502050405020303" pitchFamily="18" charset="0"/>
              </a:rPr>
              <a:t>Построена на статистике из сети интернет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58DE7F-C1BD-582C-0044-0D27FDF5D937}"/>
              </a:ext>
            </a:extLst>
          </p:cNvPr>
          <p:cNvSpPr txBox="1"/>
          <p:nvPr/>
        </p:nvSpPr>
        <p:spPr>
          <a:xfrm>
            <a:off x="136188" y="130007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dirty="0">
                <a:solidFill>
                  <a:srgbClr val="FFFFFF"/>
                </a:solidFill>
                <a:latin typeface="Century Gothic" panose="020B0502020202020204" pitchFamily="34" charset="0"/>
              </a:rPr>
              <a:t>УрФУ им. Б. Н. Ельцина, 2024</a:t>
            </a:r>
          </a:p>
        </p:txBody>
      </p:sp>
    </p:spTree>
    <p:extLst>
      <p:ext uri="{BB962C8B-B14F-4D97-AF65-F5344CB8AC3E}">
        <p14:creationId xmlns:p14="http://schemas.microsoft.com/office/powerpoint/2010/main" val="3780957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35EF614-8DC7-C4A2-D4A1-4BDC26BA0C95}"/>
              </a:ext>
            </a:extLst>
          </p:cNvPr>
          <p:cNvSpPr/>
          <p:nvPr/>
        </p:nvSpPr>
        <p:spPr>
          <a:xfrm>
            <a:off x="1420946" y="961886"/>
            <a:ext cx="2415908" cy="80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50" name="Title">
            <a:extLst>
              <a:ext uri="{FF2B5EF4-FFF2-40B4-BE49-F238E27FC236}">
                <a16:creationId xmlns:a16="http://schemas.microsoft.com/office/drawing/2014/main" id="{E4416985-11F5-98F7-E51A-80DA423BC29D}"/>
              </a:ext>
            </a:extLst>
          </p:cNvPr>
          <p:cNvSpPr txBox="1">
            <a:spLocks/>
          </p:cNvSpPr>
          <p:nvPr/>
        </p:nvSpPr>
        <p:spPr>
          <a:xfrm>
            <a:off x="-265125" y="303624"/>
            <a:ext cx="5788049" cy="6582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АКТУАЛЬНОСТЬ</a:t>
            </a:r>
            <a:endParaRPr lang="en-US" sz="48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613E853D-E3D9-C7D6-8645-8E049D90DE17}"/>
              </a:ext>
            </a:extLst>
          </p:cNvPr>
          <p:cNvGrpSpPr/>
          <p:nvPr/>
        </p:nvGrpSpPr>
        <p:grpSpPr>
          <a:xfrm>
            <a:off x="764218" y="2160200"/>
            <a:ext cx="5940013" cy="4699000"/>
            <a:chOff x="584199" y="2159000"/>
            <a:chExt cx="5940013" cy="4699000"/>
          </a:xfrm>
          <a:solidFill>
            <a:schemeClr val="bg1">
              <a:lumMod val="95000"/>
            </a:schemeClr>
          </a:solidFill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897A8E12-10E0-E57D-2771-BD2B78E0828B}"/>
                </a:ext>
              </a:extLst>
            </p:cNvPr>
            <p:cNvSpPr/>
            <p:nvPr/>
          </p:nvSpPr>
          <p:spPr>
            <a:xfrm>
              <a:off x="584199" y="2159000"/>
              <a:ext cx="5940013" cy="469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B96FFB4-249F-B210-0F7B-F1FD5B027EBF}"/>
                </a:ext>
              </a:extLst>
            </p:cNvPr>
            <p:cNvSpPr txBox="1"/>
            <p:nvPr/>
          </p:nvSpPr>
          <p:spPr>
            <a:xfrm>
              <a:off x="728019" y="2239530"/>
              <a:ext cx="5655726" cy="132343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ru-CA" sz="4000" dirty="0">
                  <a:latin typeface="Century Gothic" panose="020B0502020202020204" pitchFamily="34" charset="0"/>
                </a:rPr>
                <a:t>УМЕНЬШЕНИЕ БИОРАЗНООБРАЗИЯ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9752C9A-616F-BCAB-B81A-D7E848BA8B60}"/>
                </a:ext>
              </a:extLst>
            </p:cNvPr>
            <p:cNvSpPr txBox="1"/>
            <p:nvPr/>
          </p:nvSpPr>
          <p:spPr>
            <a:xfrm>
              <a:off x="728019" y="4178522"/>
              <a:ext cx="3945581" cy="224676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ru-RU" sz="2800" dirty="0">
                  <a:latin typeface="Georgia" panose="02040502050405020303" pitchFamily="18" charset="0"/>
                </a:rPr>
                <a:t>За последние 17 лет список вымирающих видов животных увеличился почти в 2 раза</a:t>
              </a:r>
              <a:endParaRPr lang="ru-CA" sz="2800" dirty="0">
                <a:latin typeface="Georgia" panose="02040502050405020303" pitchFamily="18" charset="0"/>
              </a:endParaRP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7A978A7-EDFD-27F9-43E0-CBF91A7A8453}"/>
              </a:ext>
            </a:extLst>
          </p:cNvPr>
          <p:cNvGrpSpPr/>
          <p:nvPr/>
        </p:nvGrpSpPr>
        <p:grpSpPr>
          <a:xfrm>
            <a:off x="7312820" y="1601390"/>
            <a:ext cx="4681944" cy="4105036"/>
            <a:chOff x="7312820" y="1601390"/>
            <a:chExt cx="4681944" cy="410503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2616D4-BA49-E894-896F-A9FBEF55D74C}"/>
                </a:ext>
              </a:extLst>
            </p:cNvPr>
            <p:cNvSpPr txBox="1"/>
            <p:nvPr/>
          </p:nvSpPr>
          <p:spPr>
            <a:xfrm>
              <a:off x="11427782" y="5428461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2020</a:t>
              </a:r>
            </a:p>
          </p:txBody>
        </p: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id="{D0506D83-06A1-8E68-56AA-E9BCB9234E9C}"/>
                </a:ext>
              </a:extLst>
            </p:cNvPr>
            <p:cNvGrpSpPr/>
            <p:nvPr/>
          </p:nvGrpSpPr>
          <p:grpSpPr>
            <a:xfrm>
              <a:off x="7312820" y="1601390"/>
              <a:ext cx="4681944" cy="4105036"/>
              <a:chOff x="7312820" y="1601390"/>
              <a:chExt cx="4681944" cy="4105036"/>
            </a:xfrm>
          </p:grpSpPr>
          <p:grpSp>
            <p:nvGrpSpPr>
              <p:cNvPr id="34" name="Группа 33">
                <a:extLst>
                  <a:ext uri="{FF2B5EF4-FFF2-40B4-BE49-F238E27FC236}">
                    <a16:creationId xmlns:a16="http://schemas.microsoft.com/office/drawing/2014/main" id="{E7E6FCD7-268D-180C-24AB-4DFC883F3778}"/>
                  </a:ext>
                </a:extLst>
              </p:cNvPr>
              <p:cNvGrpSpPr/>
              <p:nvPr/>
            </p:nvGrpSpPr>
            <p:grpSpPr>
              <a:xfrm>
                <a:off x="7312820" y="1601390"/>
                <a:ext cx="4543548" cy="4105036"/>
                <a:chOff x="6540939" y="1508552"/>
                <a:chExt cx="4543548" cy="4105036"/>
              </a:xfrm>
            </p:grpSpPr>
            <p:sp>
              <p:nvSpPr>
                <p:cNvPr id="35" name="Прямоугольник 34">
                  <a:extLst>
                    <a:ext uri="{FF2B5EF4-FFF2-40B4-BE49-F238E27FC236}">
                      <a16:creationId xmlns:a16="http://schemas.microsoft.com/office/drawing/2014/main" id="{97C5C0EF-C7F2-853A-1C1E-C957DF00E52F}"/>
                    </a:ext>
                  </a:extLst>
                </p:cNvPr>
                <p:cNvSpPr/>
                <p:nvPr/>
              </p:nvSpPr>
              <p:spPr>
                <a:xfrm rot="5400000">
                  <a:off x="5086820" y="3336163"/>
                  <a:ext cx="3735040" cy="7981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CA"/>
                </a:p>
              </p:txBody>
            </p:sp>
            <p:sp>
              <p:nvSpPr>
                <p:cNvPr id="36" name="Прямоугольник 35">
                  <a:extLst>
                    <a:ext uri="{FF2B5EF4-FFF2-40B4-BE49-F238E27FC236}">
                      <a16:creationId xmlns:a16="http://schemas.microsoft.com/office/drawing/2014/main" id="{AB81CF77-D756-E41A-2CBA-58973576B1A0}"/>
                    </a:ext>
                  </a:extLst>
                </p:cNvPr>
                <p:cNvSpPr/>
                <p:nvPr/>
              </p:nvSpPr>
              <p:spPr>
                <a:xfrm rot="10800000">
                  <a:off x="6954340" y="5163773"/>
                  <a:ext cx="4130147" cy="798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CA"/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DCF5BAE7-38F8-D0E6-EBF8-22B5B769445A}"/>
                    </a:ext>
                  </a:extLst>
                </p:cNvPr>
                <p:cNvSpPr txBox="1"/>
                <p:nvPr/>
              </p:nvSpPr>
              <p:spPr>
                <a:xfrm>
                  <a:off x="6994250" y="5328611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2007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89CB2CE2-7A72-F3EE-B740-2C6E97DD42B2}"/>
                    </a:ext>
                  </a:extLst>
                </p:cNvPr>
                <p:cNvSpPr txBox="1"/>
                <p:nvPr/>
              </p:nvSpPr>
              <p:spPr>
                <a:xfrm>
                  <a:off x="7747542" y="5328610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2010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272D4406-08FE-5B26-47C5-DE24B1E57FF5}"/>
                    </a:ext>
                  </a:extLst>
                </p:cNvPr>
                <p:cNvSpPr txBox="1"/>
                <p:nvPr/>
              </p:nvSpPr>
              <p:spPr>
                <a:xfrm>
                  <a:off x="8500834" y="5329092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2013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595CA0AD-D53A-7D19-00D7-FF2F9BBFD21E}"/>
                    </a:ext>
                  </a:extLst>
                </p:cNvPr>
                <p:cNvSpPr txBox="1"/>
                <p:nvPr/>
              </p:nvSpPr>
              <p:spPr>
                <a:xfrm>
                  <a:off x="9254126" y="5335624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2016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663E9206-6457-8E64-59FE-AB7731A1173A}"/>
                    </a:ext>
                  </a:extLst>
                </p:cNvPr>
                <p:cNvSpPr txBox="1"/>
                <p:nvPr/>
              </p:nvSpPr>
              <p:spPr>
                <a:xfrm>
                  <a:off x="10007418" y="5336589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2019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D3C57A1-BFC2-9111-105D-410509242ECA}"/>
                    </a:ext>
                  </a:extLst>
                </p:cNvPr>
                <p:cNvSpPr txBox="1"/>
                <p:nvPr/>
              </p:nvSpPr>
              <p:spPr>
                <a:xfrm>
                  <a:off x="7033797" y="3966746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7851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3D4F9A7C-7C18-9F4E-5753-C3D8D6512E03}"/>
                    </a:ext>
                  </a:extLst>
                </p:cNvPr>
                <p:cNvSpPr txBox="1"/>
                <p:nvPr/>
              </p:nvSpPr>
              <p:spPr>
                <a:xfrm>
                  <a:off x="8458354" y="3237572"/>
                  <a:ext cx="60946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11212</a:t>
                  </a: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6AAF930F-20E4-73AD-D5D9-040BA7AB58AA}"/>
                    </a:ext>
                  </a:extLst>
                </p:cNvPr>
                <p:cNvSpPr txBox="1"/>
                <p:nvPr/>
              </p:nvSpPr>
              <p:spPr>
                <a:xfrm>
                  <a:off x="9211646" y="2671111"/>
                  <a:ext cx="60946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12630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96B9E3B7-95A3-749B-D2BB-D4ECC421E9D8}"/>
                    </a:ext>
                  </a:extLst>
                </p:cNvPr>
                <p:cNvSpPr txBox="1"/>
                <p:nvPr/>
              </p:nvSpPr>
              <p:spPr>
                <a:xfrm>
                  <a:off x="9901605" y="2149461"/>
                  <a:ext cx="60946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14234</a:t>
                  </a:r>
                </a:p>
              </p:txBody>
            </p:sp>
            <p:sp>
              <p:nvSpPr>
                <p:cNvPr id="60" name="Полилиния 59">
                  <a:extLst>
                    <a:ext uri="{FF2B5EF4-FFF2-40B4-BE49-F238E27FC236}">
                      <a16:creationId xmlns:a16="http://schemas.microsoft.com/office/drawing/2014/main" id="{A3A51EA1-8F4E-DF62-58C6-B1600B127206}"/>
                    </a:ext>
                  </a:extLst>
                </p:cNvPr>
                <p:cNvSpPr/>
                <p:nvPr/>
              </p:nvSpPr>
              <p:spPr>
                <a:xfrm>
                  <a:off x="6954341" y="1963264"/>
                  <a:ext cx="4130146" cy="2453598"/>
                </a:xfrm>
                <a:custGeom>
                  <a:avLst/>
                  <a:gdLst>
                    <a:gd name="connsiteX0" fmla="*/ 0 w 3213499"/>
                    <a:gd name="connsiteY0" fmla="*/ 2345331 h 2378072"/>
                    <a:gd name="connsiteX1" fmla="*/ 179882 w 3213499"/>
                    <a:gd name="connsiteY1" fmla="*/ 2345331 h 2378072"/>
                    <a:gd name="connsiteX2" fmla="*/ 937677 w 3213499"/>
                    <a:gd name="connsiteY2" fmla="*/ 2005066 h 2378072"/>
                    <a:gd name="connsiteX3" fmla="*/ 1615435 w 3213499"/>
                    <a:gd name="connsiteY3" fmla="*/ 1538243 h 2378072"/>
                    <a:gd name="connsiteX4" fmla="*/ 2393102 w 3213499"/>
                    <a:gd name="connsiteY4" fmla="*/ 692210 h 2378072"/>
                    <a:gd name="connsiteX5" fmla="*/ 3213499 w 3213499"/>
                    <a:gd name="connsiteY5" fmla="*/ 0 h 237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213499" h="2378072">
                      <a:moveTo>
                        <a:pt x="0" y="2345331"/>
                      </a:moveTo>
                      <a:cubicBezTo>
                        <a:pt x="11801" y="2373686"/>
                        <a:pt x="23602" y="2402042"/>
                        <a:pt x="179882" y="2345331"/>
                      </a:cubicBezTo>
                      <a:cubicBezTo>
                        <a:pt x="336162" y="2288620"/>
                        <a:pt x="698418" y="2139581"/>
                        <a:pt x="937677" y="2005066"/>
                      </a:cubicBezTo>
                      <a:cubicBezTo>
                        <a:pt x="1176936" y="1870551"/>
                        <a:pt x="1372864" y="1757052"/>
                        <a:pt x="1615435" y="1538243"/>
                      </a:cubicBezTo>
                      <a:cubicBezTo>
                        <a:pt x="1858006" y="1319434"/>
                        <a:pt x="2126758" y="948584"/>
                        <a:pt x="2393102" y="692210"/>
                      </a:cubicBezTo>
                      <a:cubicBezTo>
                        <a:pt x="2659446" y="435836"/>
                        <a:pt x="3069645" y="119641"/>
                        <a:pt x="3213499" y="0"/>
                      </a:cubicBezTo>
                    </a:path>
                  </a:pathLst>
                </a:cu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CA"/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ABC98469-63F9-6A90-C5F8-329C1EACF768}"/>
                    </a:ext>
                  </a:extLst>
                </p:cNvPr>
                <p:cNvSpPr txBox="1"/>
                <p:nvPr/>
              </p:nvSpPr>
              <p:spPr>
                <a:xfrm rot="16200000">
                  <a:off x="4939860" y="3176017"/>
                  <a:ext cx="3602268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20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Число вымирающих видов</a:t>
                  </a: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CB2D4868-994F-C9A3-52D3-566159F8AD4C}"/>
                    </a:ext>
                  </a:extLst>
                </p:cNvPr>
                <p:cNvSpPr txBox="1"/>
                <p:nvPr/>
              </p:nvSpPr>
              <p:spPr>
                <a:xfrm>
                  <a:off x="7790021" y="3657103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9618</a:t>
                  </a:r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211F26C-90F5-195D-6646-2A4AC92ECB9B}"/>
                  </a:ext>
                </a:extLst>
              </p:cNvPr>
              <p:cNvSpPr txBox="1"/>
              <p:nvPr/>
            </p:nvSpPr>
            <p:spPr>
              <a:xfrm>
                <a:off x="11385302" y="1712923"/>
                <a:ext cx="60946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CA" sz="1200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15403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56090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35EF614-8DC7-C4A2-D4A1-4BDC26BA0C95}"/>
              </a:ext>
            </a:extLst>
          </p:cNvPr>
          <p:cNvSpPr/>
          <p:nvPr/>
        </p:nvSpPr>
        <p:spPr>
          <a:xfrm>
            <a:off x="1420946" y="961886"/>
            <a:ext cx="2415908" cy="80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50" name="Title">
            <a:extLst>
              <a:ext uri="{FF2B5EF4-FFF2-40B4-BE49-F238E27FC236}">
                <a16:creationId xmlns:a16="http://schemas.microsoft.com/office/drawing/2014/main" id="{E4416985-11F5-98F7-E51A-80DA423BC29D}"/>
              </a:ext>
            </a:extLst>
          </p:cNvPr>
          <p:cNvSpPr txBox="1">
            <a:spLocks/>
          </p:cNvSpPr>
          <p:nvPr/>
        </p:nvSpPr>
        <p:spPr>
          <a:xfrm>
            <a:off x="307951" y="282641"/>
            <a:ext cx="4641897" cy="6582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АКТУАЛЬНОСТЬ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grpSp>
        <p:nvGrpSpPr>
          <p:cNvPr id="74" name="Группа 73">
            <a:extLst>
              <a:ext uri="{FF2B5EF4-FFF2-40B4-BE49-F238E27FC236}">
                <a16:creationId xmlns:a16="http://schemas.microsoft.com/office/drawing/2014/main" id="{57009599-A76F-624F-36D9-1B290C7ADEF2}"/>
              </a:ext>
            </a:extLst>
          </p:cNvPr>
          <p:cNvGrpSpPr/>
          <p:nvPr/>
        </p:nvGrpSpPr>
        <p:grpSpPr>
          <a:xfrm>
            <a:off x="5864532" y="2159000"/>
            <a:ext cx="5940013" cy="4699000"/>
            <a:chOff x="584199" y="2159000"/>
            <a:chExt cx="5940013" cy="4699000"/>
          </a:xfrm>
          <a:solidFill>
            <a:schemeClr val="bg1">
              <a:lumMod val="95000"/>
            </a:schemeClr>
          </a:solidFill>
        </p:grpSpPr>
        <p:sp>
          <p:nvSpPr>
            <p:cNvPr id="75" name="Прямоугольник 74">
              <a:extLst>
                <a:ext uri="{FF2B5EF4-FFF2-40B4-BE49-F238E27FC236}">
                  <a16:creationId xmlns:a16="http://schemas.microsoft.com/office/drawing/2014/main" id="{0CD74944-37F6-269C-CDAA-263E10C31E72}"/>
                </a:ext>
              </a:extLst>
            </p:cNvPr>
            <p:cNvSpPr/>
            <p:nvPr/>
          </p:nvSpPr>
          <p:spPr>
            <a:xfrm>
              <a:off x="584199" y="2159000"/>
              <a:ext cx="5940013" cy="469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181F34-57EA-40B8-889E-3AA79D831573}"/>
                </a:ext>
              </a:extLst>
            </p:cNvPr>
            <p:cNvSpPr txBox="1"/>
            <p:nvPr/>
          </p:nvSpPr>
          <p:spPr>
            <a:xfrm>
              <a:off x="728019" y="2239530"/>
              <a:ext cx="5655726" cy="193899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ru-CA" sz="4000" dirty="0">
                  <a:latin typeface="Century Gothic" panose="020B0502020202020204" pitchFamily="34" charset="0"/>
                </a:rPr>
                <a:t>РОСТ ЧИСЛА ДАННЫХ О ЖИВОТНЫХ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F8487E6-5051-E04E-4B0E-2D9B58141ABB}"/>
                </a:ext>
              </a:extLst>
            </p:cNvPr>
            <p:cNvSpPr txBox="1"/>
            <p:nvPr/>
          </p:nvSpPr>
          <p:spPr>
            <a:xfrm>
              <a:off x="728019" y="4178522"/>
              <a:ext cx="5655726" cy="175432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ru-CA" sz="3600" dirty="0">
                  <a:latin typeface="Georgia" panose="02040502050405020303" pitchFamily="18" charset="0"/>
                </a:rPr>
                <a:t>С каждым годом количество данных для анализа увеличивается</a:t>
              </a:r>
            </a:p>
          </p:txBody>
        </p:sp>
      </p:grpSp>
      <p:grpSp>
        <p:nvGrpSpPr>
          <p:cNvPr id="131" name="Группа 130">
            <a:extLst>
              <a:ext uri="{FF2B5EF4-FFF2-40B4-BE49-F238E27FC236}">
                <a16:creationId xmlns:a16="http://schemas.microsoft.com/office/drawing/2014/main" id="{412DF8B6-1386-2D69-B08A-21A6D6579255}"/>
              </a:ext>
            </a:extLst>
          </p:cNvPr>
          <p:cNvGrpSpPr/>
          <p:nvPr/>
        </p:nvGrpSpPr>
        <p:grpSpPr>
          <a:xfrm>
            <a:off x="654076" y="2159000"/>
            <a:ext cx="4639461" cy="4105036"/>
            <a:chOff x="7312824" y="1601390"/>
            <a:chExt cx="4639461" cy="4105036"/>
          </a:xfrm>
        </p:grpSpPr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CDD437FF-76E1-A1A9-AA52-8F466F00125F}"/>
                </a:ext>
              </a:extLst>
            </p:cNvPr>
            <p:cNvSpPr txBox="1"/>
            <p:nvPr/>
          </p:nvSpPr>
          <p:spPr>
            <a:xfrm>
              <a:off x="11427782" y="5428461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2024</a:t>
              </a:r>
            </a:p>
          </p:txBody>
        </p:sp>
        <p:grpSp>
          <p:nvGrpSpPr>
            <p:cNvPr id="133" name="Группа 132">
              <a:extLst>
                <a:ext uri="{FF2B5EF4-FFF2-40B4-BE49-F238E27FC236}">
                  <a16:creationId xmlns:a16="http://schemas.microsoft.com/office/drawing/2014/main" id="{28562083-E95C-8181-1124-4148E7D0DC22}"/>
                </a:ext>
              </a:extLst>
            </p:cNvPr>
            <p:cNvGrpSpPr/>
            <p:nvPr/>
          </p:nvGrpSpPr>
          <p:grpSpPr>
            <a:xfrm>
              <a:off x="7312824" y="1601390"/>
              <a:ext cx="4543544" cy="4105036"/>
              <a:chOff x="7312824" y="1601390"/>
              <a:chExt cx="4543544" cy="4105036"/>
            </a:xfrm>
          </p:grpSpPr>
          <p:grpSp>
            <p:nvGrpSpPr>
              <p:cNvPr id="134" name="Группа 133">
                <a:extLst>
                  <a:ext uri="{FF2B5EF4-FFF2-40B4-BE49-F238E27FC236}">
                    <a16:creationId xmlns:a16="http://schemas.microsoft.com/office/drawing/2014/main" id="{82E5A2BE-0B9C-6D39-6506-803BD33E675B}"/>
                  </a:ext>
                </a:extLst>
              </p:cNvPr>
              <p:cNvGrpSpPr/>
              <p:nvPr/>
            </p:nvGrpSpPr>
            <p:grpSpPr>
              <a:xfrm>
                <a:off x="7312824" y="1601390"/>
                <a:ext cx="4543544" cy="4105036"/>
                <a:chOff x="6540943" y="1508552"/>
                <a:chExt cx="4543544" cy="4105036"/>
              </a:xfrm>
            </p:grpSpPr>
            <p:sp>
              <p:nvSpPr>
                <p:cNvPr id="136" name="Прямоугольник 135">
                  <a:extLst>
                    <a:ext uri="{FF2B5EF4-FFF2-40B4-BE49-F238E27FC236}">
                      <a16:creationId xmlns:a16="http://schemas.microsoft.com/office/drawing/2014/main" id="{FA5E07E3-6559-94B8-83A5-918D730F0445}"/>
                    </a:ext>
                  </a:extLst>
                </p:cNvPr>
                <p:cNvSpPr/>
                <p:nvPr/>
              </p:nvSpPr>
              <p:spPr>
                <a:xfrm rot="5400000">
                  <a:off x="5086820" y="3336163"/>
                  <a:ext cx="3735040" cy="7981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CA"/>
                </a:p>
              </p:txBody>
            </p:sp>
            <p:sp>
              <p:nvSpPr>
                <p:cNvPr id="137" name="Прямоугольник 136">
                  <a:extLst>
                    <a:ext uri="{FF2B5EF4-FFF2-40B4-BE49-F238E27FC236}">
                      <a16:creationId xmlns:a16="http://schemas.microsoft.com/office/drawing/2014/main" id="{C8BC1660-AE61-DC89-A373-45C5C2ECF625}"/>
                    </a:ext>
                  </a:extLst>
                </p:cNvPr>
                <p:cNvSpPr/>
                <p:nvPr/>
              </p:nvSpPr>
              <p:spPr>
                <a:xfrm rot="10800000">
                  <a:off x="6954340" y="5163773"/>
                  <a:ext cx="4130147" cy="798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CA"/>
                </a:p>
              </p:txBody>
            </p:sp>
            <p:sp>
              <p:nvSpPr>
                <p:cNvPr id="138" name="TextBox 137">
                  <a:extLst>
                    <a:ext uri="{FF2B5EF4-FFF2-40B4-BE49-F238E27FC236}">
                      <a16:creationId xmlns:a16="http://schemas.microsoft.com/office/drawing/2014/main" id="{22B50CFE-33BF-F509-664A-4EDAFA0F25EA}"/>
                    </a:ext>
                  </a:extLst>
                </p:cNvPr>
                <p:cNvSpPr txBox="1"/>
                <p:nvPr/>
              </p:nvSpPr>
              <p:spPr>
                <a:xfrm>
                  <a:off x="6994250" y="5328611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2019</a:t>
                  </a:r>
                </a:p>
              </p:txBody>
            </p:sp>
            <p:sp>
              <p:nvSpPr>
                <p:cNvPr id="139" name="TextBox 138">
                  <a:extLst>
                    <a:ext uri="{FF2B5EF4-FFF2-40B4-BE49-F238E27FC236}">
                      <a16:creationId xmlns:a16="http://schemas.microsoft.com/office/drawing/2014/main" id="{25ECDD60-21FD-D257-D7A4-D702655BADAC}"/>
                    </a:ext>
                  </a:extLst>
                </p:cNvPr>
                <p:cNvSpPr txBox="1"/>
                <p:nvPr/>
              </p:nvSpPr>
              <p:spPr>
                <a:xfrm>
                  <a:off x="7768324" y="5328610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2020</a:t>
                  </a:r>
                </a:p>
              </p:txBody>
            </p: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4496379C-5293-A4A3-002F-0FCDB599E6A8}"/>
                    </a:ext>
                  </a:extLst>
                </p:cNvPr>
                <p:cNvSpPr txBox="1"/>
                <p:nvPr/>
              </p:nvSpPr>
              <p:spPr>
                <a:xfrm>
                  <a:off x="8500834" y="5329092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2021</a:t>
                  </a:r>
                </a:p>
              </p:txBody>
            </p:sp>
            <p:sp>
              <p:nvSpPr>
                <p:cNvPr id="141" name="TextBox 140">
                  <a:extLst>
                    <a:ext uri="{FF2B5EF4-FFF2-40B4-BE49-F238E27FC236}">
                      <a16:creationId xmlns:a16="http://schemas.microsoft.com/office/drawing/2014/main" id="{10DD651E-6908-6478-5699-1D8A4B78CA6B}"/>
                    </a:ext>
                  </a:extLst>
                </p:cNvPr>
                <p:cNvSpPr txBox="1"/>
                <p:nvPr/>
              </p:nvSpPr>
              <p:spPr>
                <a:xfrm>
                  <a:off x="9254126" y="5335624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2022</a:t>
                  </a:r>
                </a:p>
              </p:txBody>
            </p:sp>
            <p:sp>
              <p:nvSpPr>
                <p:cNvPr id="142" name="TextBox 141">
                  <a:extLst>
                    <a:ext uri="{FF2B5EF4-FFF2-40B4-BE49-F238E27FC236}">
                      <a16:creationId xmlns:a16="http://schemas.microsoft.com/office/drawing/2014/main" id="{AA9743D9-84FB-B9FD-E98F-EBBD499B2E01}"/>
                    </a:ext>
                  </a:extLst>
                </p:cNvPr>
                <p:cNvSpPr txBox="1"/>
                <p:nvPr/>
              </p:nvSpPr>
              <p:spPr>
                <a:xfrm>
                  <a:off x="10007418" y="5336589"/>
                  <a:ext cx="52450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2023</a:t>
                  </a:r>
                </a:p>
              </p:txBody>
            </p:sp>
            <p:sp>
              <p:nvSpPr>
                <p:cNvPr id="143" name="TextBox 142">
                  <a:extLst>
                    <a:ext uri="{FF2B5EF4-FFF2-40B4-BE49-F238E27FC236}">
                      <a16:creationId xmlns:a16="http://schemas.microsoft.com/office/drawing/2014/main" id="{9544DF4F-5A67-B584-0402-6F4EBA860C13}"/>
                    </a:ext>
                  </a:extLst>
                </p:cNvPr>
                <p:cNvSpPr txBox="1"/>
                <p:nvPr/>
              </p:nvSpPr>
              <p:spPr>
                <a:xfrm>
                  <a:off x="7033797" y="3966746"/>
                  <a:ext cx="35458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41</a:t>
                  </a:r>
                </a:p>
              </p:txBody>
            </p:sp>
            <p:sp>
              <p:nvSpPr>
                <p:cNvPr id="144" name="TextBox 143">
                  <a:extLst>
                    <a:ext uri="{FF2B5EF4-FFF2-40B4-BE49-F238E27FC236}">
                      <a16:creationId xmlns:a16="http://schemas.microsoft.com/office/drawing/2014/main" id="{EE09EEEB-01D9-23B5-87D7-48E88861673C}"/>
                    </a:ext>
                  </a:extLst>
                </p:cNvPr>
                <p:cNvSpPr txBox="1"/>
                <p:nvPr/>
              </p:nvSpPr>
              <p:spPr>
                <a:xfrm>
                  <a:off x="8458354" y="3237572"/>
                  <a:ext cx="35458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79</a:t>
                  </a:r>
                </a:p>
              </p:txBody>
            </p:sp>
            <p:sp>
              <p:nvSpPr>
                <p:cNvPr id="145" name="TextBox 144">
                  <a:extLst>
                    <a:ext uri="{FF2B5EF4-FFF2-40B4-BE49-F238E27FC236}">
                      <a16:creationId xmlns:a16="http://schemas.microsoft.com/office/drawing/2014/main" id="{F5AAD0B4-B2D2-5C37-1033-FFCFADF994EE}"/>
                    </a:ext>
                  </a:extLst>
                </p:cNvPr>
                <p:cNvSpPr txBox="1"/>
                <p:nvPr/>
              </p:nvSpPr>
              <p:spPr>
                <a:xfrm>
                  <a:off x="9211646" y="2671111"/>
                  <a:ext cx="35458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97</a:t>
                  </a:r>
                </a:p>
              </p:txBody>
            </p:sp>
            <p:sp>
              <p:nvSpPr>
                <p:cNvPr id="146" name="TextBox 145">
                  <a:extLst>
                    <a:ext uri="{FF2B5EF4-FFF2-40B4-BE49-F238E27FC236}">
                      <a16:creationId xmlns:a16="http://schemas.microsoft.com/office/drawing/2014/main" id="{A56C3E44-B425-B01E-2056-9F702A117429}"/>
                    </a:ext>
                  </a:extLst>
                </p:cNvPr>
                <p:cNvSpPr txBox="1"/>
                <p:nvPr/>
              </p:nvSpPr>
              <p:spPr>
                <a:xfrm>
                  <a:off x="9901605" y="2149461"/>
                  <a:ext cx="43954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120</a:t>
                  </a:r>
                </a:p>
              </p:txBody>
            </p:sp>
            <p:sp>
              <p:nvSpPr>
                <p:cNvPr id="147" name="Полилиния 146">
                  <a:extLst>
                    <a:ext uri="{FF2B5EF4-FFF2-40B4-BE49-F238E27FC236}">
                      <a16:creationId xmlns:a16="http://schemas.microsoft.com/office/drawing/2014/main" id="{2613F42D-09DA-92F8-6365-C57C42FD2E49}"/>
                    </a:ext>
                  </a:extLst>
                </p:cNvPr>
                <p:cNvSpPr/>
                <p:nvPr/>
              </p:nvSpPr>
              <p:spPr>
                <a:xfrm>
                  <a:off x="6954341" y="1963264"/>
                  <a:ext cx="4130146" cy="2453598"/>
                </a:xfrm>
                <a:custGeom>
                  <a:avLst/>
                  <a:gdLst>
                    <a:gd name="connsiteX0" fmla="*/ 0 w 3213499"/>
                    <a:gd name="connsiteY0" fmla="*/ 2345331 h 2378072"/>
                    <a:gd name="connsiteX1" fmla="*/ 179882 w 3213499"/>
                    <a:gd name="connsiteY1" fmla="*/ 2345331 h 2378072"/>
                    <a:gd name="connsiteX2" fmla="*/ 937677 w 3213499"/>
                    <a:gd name="connsiteY2" fmla="*/ 2005066 h 2378072"/>
                    <a:gd name="connsiteX3" fmla="*/ 1615435 w 3213499"/>
                    <a:gd name="connsiteY3" fmla="*/ 1538243 h 2378072"/>
                    <a:gd name="connsiteX4" fmla="*/ 2393102 w 3213499"/>
                    <a:gd name="connsiteY4" fmla="*/ 692210 h 2378072"/>
                    <a:gd name="connsiteX5" fmla="*/ 3213499 w 3213499"/>
                    <a:gd name="connsiteY5" fmla="*/ 0 h 237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213499" h="2378072">
                      <a:moveTo>
                        <a:pt x="0" y="2345331"/>
                      </a:moveTo>
                      <a:cubicBezTo>
                        <a:pt x="11801" y="2373686"/>
                        <a:pt x="23602" y="2402042"/>
                        <a:pt x="179882" y="2345331"/>
                      </a:cubicBezTo>
                      <a:cubicBezTo>
                        <a:pt x="336162" y="2288620"/>
                        <a:pt x="698418" y="2139581"/>
                        <a:pt x="937677" y="2005066"/>
                      </a:cubicBezTo>
                      <a:cubicBezTo>
                        <a:pt x="1176936" y="1870551"/>
                        <a:pt x="1372864" y="1757052"/>
                        <a:pt x="1615435" y="1538243"/>
                      </a:cubicBezTo>
                      <a:cubicBezTo>
                        <a:pt x="1858006" y="1319434"/>
                        <a:pt x="2126758" y="948584"/>
                        <a:pt x="2393102" y="692210"/>
                      </a:cubicBezTo>
                      <a:cubicBezTo>
                        <a:pt x="2659446" y="435836"/>
                        <a:pt x="3069645" y="119641"/>
                        <a:pt x="3213499" y="0"/>
                      </a:cubicBezTo>
                    </a:path>
                  </a:pathLst>
                </a:cu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CA"/>
                </a:p>
              </p:txBody>
            </p:sp>
            <p:sp>
              <p:nvSpPr>
                <p:cNvPr id="148" name="TextBox 147">
                  <a:extLst>
                    <a:ext uri="{FF2B5EF4-FFF2-40B4-BE49-F238E27FC236}">
                      <a16:creationId xmlns:a16="http://schemas.microsoft.com/office/drawing/2014/main" id="{34FA7C12-5F2B-B188-ACBD-CC960AAF8F95}"/>
                    </a:ext>
                  </a:extLst>
                </p:cNvPr>
                <p:cNvSpPr txBox="1"/>
                <p:nvPr/>
              </p:nvSpPr>
              <p:spPr>
                <a:xfrm rot="16200000">
                  <a:off x="5447214" y="3176017"/>
                  <a:ext cx="2587568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20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Данные, зеттабайт</a:t>
                  </a:r>
                </a:p>
              </p:txBody>
            </p:sp>
            <p:sp>
              <p:nvSpPr>
                <p:cNvPr id="149" name="TextBox 148">
                  <a:extLst>
                    <a:ext uri="{FF2B5EF4-FFF2-40B4-BE49-F238E27FC236}">
                      <a16:creationId xmlns:a16="http://schemas.microsoft.com/office/drawing/2014/main" id="{C2875472-08FD-6F8E-727C-E38938F9D7F8}"/>
                    </a:ext>
                  </a:extLst>
                </p:cNvPr>
                <p:cNvSpPr txBox="1"/>
                <p:nvPr/>
              </p:nvSpPr>
              <p:spPr>
                <a:xfrm>
                  <a:off x="7790021" y="3657103"/>
                  <a:ext cx="35458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ru-CA"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64</a:t>
                  </a:r>
                </a:p>
              </p:txBody>
            </p:sp>
          </p:grp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1F400E4D-CFB6-F3EA-D9A0-00348E11EB79}"/>
                  </a:ext>
                </a:extLst>
              </p:cNvPr>
              <p:cNvSpPr txBox="1"/>
              <p:nvPr/>
            </p:nvSpPr>
            <p:spPr>
              <a:xfrm>
                <a:off x="11385302" y="1712923"/>
                <a:ext cx="43954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CA" sz="1200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147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6668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A4E9F99A-250B-5ED4-6392-A27A150BC065}"/>
              </a:ext>
            </a:extLst>
          </p:cNvPr>
          <p:cNvSpPr txBox="1">
            <a:spLocks/>
          </p:cNvSpPr>
          <p:nvPr/>
        </p:nvSpPr>
        <p:spPr>
          <a:xfrm>
            <a:off x="-769606" y="2813539"/>
            <a:ext cx="13731211" cy="12309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8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ЦЕЛЕВАЯ АУДИТОРИЯ</a:t>
            </a:r>
            <a:endParaRPr lang="en-US" sz="8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BF0D2DF-0346-9E64-8F75-D669AE3101AD}"/>
              </a:ext>
            </a:extLst>
          </p:cNvPr>
          <p:cNvSpPr/>
          <p:nvPr/>
        </p:nvSpPr>
        <p:spPr>
          <a:xfrm>
            <a:off x="4464908" y="4044461"/>
            <a:ext cx="3262184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64EC-C169-D8BD-84C2-88FFBA1950A8}"/>
              </a:ext>
            </a:extLst>
          </p:cNvPr>
          <p:cNvSpPr txBox="1"/>
          <p:nvPr/>
        </p:nvSpPr>
        <p:spPr>
          <a:xfrm>
            <a:off x="4536128" y="4356798"/>
            <a:ext cx="3119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CA" dirty="0">
                <a:solidFill>
                  <a:schemeClr val="bg1"/>
                </a:solidFill>
                <a:latin typeface="Georgia" panose="02040502050405020303" pitchFamily="18" charset="0"/>
              </a:rPr>
              <a:t>На примере зоолога Олега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58DE7F-C1BD-582C-0044-0D27FDF5D937}"/>
              </a:ext>
            </a:extLst>
          </p:cNvPr>
          <p:cNvSpPr txBox="1"/>
          <p:nvPr/>
        </p:nvSpPr>
        <p:spPr>
          <a:xfrm>
            <a:off x="136188" y="130007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dirty="0">
                <a:solidFill>
                  <a:srgbClr val="FFFFFF"/>
                </a:solidFill>
                <a:latin typeface="Century Gothic" panose="020B0502020202020204" pitchFamily="34" charset="0"/>
              </a:rPr>
              <a:t>УрФУ им. Б. Н. Ельцина, 2024</a:t>
            </a:r>
          </a:p>
        </p:txBody>
      </p:sp>
    </p:spTree>
    <p:extLst>
      <p:ext uri="{BB962C8B-B14F-4D97-AF65-F5344CB8AC3E}">
        <p14:creationId xmlns:p14="http://schemas.microsoft.com/office/powerpoint/2010/main" val="218923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>
            <a:extLst>
              <a:ext uri="{FF2B5EF4-FFF2-40B4-BE49-F238E27FC236}">
                <a16:creationId xmlns:a16="http://schemas.microsoft.com/office/drawing/2014/main" id="{CAD28F36-1040-5EA3-3F07-A95D41DE4496}"/>
              </a:ext>
            </a:extLst>
          </p:cNvPr>
          <p:cNvSpPr txBox="1">
            <a:spLocks/>
          </p:cNvSpPr>
          <p:nvPr/>
        </p:nvSpPr>
        <p:spPr>
          <a:xfrm>
            <a:off x="180653" y="285492"/>
            <a:ext cx="5736053" cy="61546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ЦЕЛЕВАЯ АУДИТОРИЯ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E8FB3B5-43F1-A600-888D-8D7B4756C210}"/>
              </a:ext>
            </a:extLst>
          </p:cNvPr>
          <p:cNvSpPr/>
          <p:nvPr/>
        </p:nvSpPr>
        <p:spPr>
          <a:xfrm>
            <a:off x="1417587" y="900953"/>
            <a:ext cx="3262184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F0DA49-BF35-FF5B-3166-F5A606402AD8}"/>
              </a:ext>
            </a:extLst>
          </p:cNvPr>
          <p:cNvSpPr txBox="1"/>
          <p:nvPr/>
        </p:nvSpPr>
        <p:spPr>
          <a:xfrm>
            <a:off x="180653" y="-576236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CA" dirty="0">
                <a:solidFill>
                  <a:srgbClr val="FFFFFF"/>
                </a:solidFill>
                <a:latin typeface="Century Gothic" panose="020B0502020202020204" pitchFamily="34" charset="0"/>
              </a:rPr>
              <a:t>УрФУ им. Б. Н. Ельцина, 2024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6C665A0B-557C-8064-ACD1-E5C667472497}"/>
              </a:ext>
            </a:extLst>
          </p:cNvPr>
          <p:cNvGrpSpPr/>
          <p:nvPr/>
        </p:nvGrpSpPr>
        <p:grpSpPr>
          <a:xfrm>
            <a:off x="8201637" y="754586"/>
            <a:ext cx="3107375" cy="2221527"/>
            <a:chOff x="9846528" y="643836"/>
            <a:chExt cx="1462484" cy="1118057"/>
          </a:xfrm>
        </p:grpSpPr>
        <p:sp>
          <p:nvSpPr>
            <p:cNvPr id="12" name="Полилиния 11">
              <a:extLst>
                <a:ext uri="{FF2B5EF4-FFF2-40B4-BE49-F238E27FC236}">
                  <a16:creationId xmlns:a16="http://schemas.microsoft.com/office/drawing/2014/main" id="{13FF3722-6AD8-26EB-56FA-8F5B0AE99417}"/>
                </a:ext>
              </a:extLst>
            </p:cNvPr>
            <p:cNvSpPr/>
            <p:nvPr/>
          </p:nvSpPr>
          <p:spPr>
            <a:xfrm>
              <a:off x="9846528" y="758283"/>
              <a:ext cx="1462484" cy="1003610"/>
            </a:xfrm>
            <a:custGeom>
              <a:avLst/>
              <a:gdLst>
                <a:gd name="connsiteX0" fmla="*/ 0 w 1228309"/>
                <a:gd name="connsiteY0" fmla="*/ 903249 h 1003610"/>
                <a:gd name="connsiteX1" fmla="*/ 624469 w 1228309"/>
                <a:gd name="connsiteY1" fmla="*/ 780585 h 1003610"/>
                <a:gd name="connsiteX2" fmla="*/ 356839 w 1228309"/>
                <a:gd name="connsiteY2" fmla="*/ 457200 h 1003610"/>
                <a:gd name="connsiteX3" fmla="*/ 267630 w 1228309"/>
                <a:gd name="connsiteY3" fmla="*/ 713678 h 1003610"/>
                <a:gd name="connsiteX4" fmla="*/ 635620 w 1228309"/>
                <a:gd name="connsiteY4" fmla="*/ 1003610 h 1003610"/>
                <a:gd name="connsiteX5" fmla="*/ 1215483 w 1228309"/>
                <a:gd name="connsiteY5" fmla="*/ 713678 h 1003610"/>
                <a:gd name="connsiteX6" fmla="*/ 992459 w 1228309"/>
                <a:gd name="connsiteY6" fmla="*/ 200722 h 1003610"/>
                <a:gd name="connsiteX7" fmla="*/ 479503 w 1228309"/>
                <a:gd name="connsiteY7" fmla="*/ 0 h 100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8309" h="1003610">
                  <a:moveTo>
                    <a:pt x="0" y="903249"/>
                  </a:moveTo>
                  <a:cubicBezTo>
                    <a:pt x="282498" y="879087"/>
                    <a:pt x="564996" y="854926"/>
                    <a:pt x="624469" y="780585"/>
                  </a:cubicBezTo>
                  <a:cubicBezTo>
                    <a:pt x="683942" y="706244"/>
                    <a:pt x="416312" y="468351"/>
                    <a:pt x="356839" y="457200"/>
                  </a:cubicBezTo>
                  <a:cubicBezTo>
                    <a:pt x="297366" y="446049"/>
                    <a:pt x="221167" y="622610"/>
                    <a:pt x="267630" y="713678"/>
                  </a:cubicBezTo>
                  <a:cubicBezTo>
                    <a:pt x="314093" y="804746"/>
                    <a:pt x="477645" y="1003610"/>
                    <a:pt x="635620" y="1003610"/>
                  </a:cubicBezTo>
                  <a:cubicBezTo>
                    <a:pt x="793595" y="1003610"/>
                    <a:pt x="1156010" y="847493"/>
                    <a:pt x="1215483" y="713678"/>
                  </a:cubicBezTo>
                  <a:cubicBezTo>
                    <a:pt x="1274956" y="579863"/>
                    <a:pt x="1115122" y="319668"/>
                    <a:pt x="992459" y="200722"/>
                  </a:cubicBezTo>
                  <a:cubicBezTo>
                    <a:pt x="869796" y="81776"/>
                    <a:pt x="674649" y="40888"/>
                    <a:pt x="479503" y="0"/>
                  </a:cubicBezTo>
                </a:path>
              </a:pathLst>
            </a:custGeom>
            <a:noFill/>
            <a:ln w="285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361C273-8544-1483-2223-5F53285453C8}"/>
                </a:ext>
              </a:extLst>
            </p:cNvPr>
            <p:cNvSpPr txBox="1"/>
            <p:nvPr/>
          </p:nvSpPr>
          <p:spPr>
            <a:xfrm>
              <a:off x="9946208" y="643836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Олег</a:t>
              </a:r>
              <a:endParaRPr lang="ru-CA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Треугольник 13">
              <a:extLst>
                <a:ext uri="{FF2B5EF4-FFF2-40B4-BE49-F238E27FC236}">
                  <a16:creationId xmlns:a16="http://schemas.microsoft.com/office/drawing/2014/main" id="{FC0BC857-7D49-D5C2-DB9C-A5080EE306B0}"/>
                </a:ext>
              </a:extLst>
            </p:cNvPr>
            <p:cNvSpPr/>
            <p:nvPr/>
          </p:nvSpPr>
          <p:spPr>
            <a:xfrm rot="16763457">
              <a:off x="10336270" y="702153"/>
              <a:ext cx="95154" cy="112261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/>
            </a:p>
          </p:txBody>
        </p:sp>
      </p:grpSp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251291C0-8BD0-9B0E-137B-460B097EC1B3}"/>
              </a:ext>
            </a:extLst>
          </p:cNvPr>
          <p:cNvSpPr/>
          <p:nvPr/>
        </p:nvSpPr>
        <p:spPr>
          <a:xfrm rot="921987">
            <a:off x="6286983" y="1576740"/>
            <a:ext cx="1637424" cy="1447323"/>
          </a:xfrm>
          <a:custGeom>
            <a:avLst/>
            <a:gdLst>
              <a:gd name="connsiteX0" fmla="*/ 1985554 w 1985554"/>
              <a:gd name="connsiteY0" fmla="*/ 418012 h 894477"/>
              <a:gd name="connsiteX1" fmla="*/ 1306286 w 1985554"/>
              <a:gd name="connsiteY1" fmla="*/ 470263 h 894477"/>
              <a:gd name="connsiteX2" fmla="*/ 1463040 w 1985554"/>
              <a:gd name="connsiteY2" fmla="*/ 888274 h 894477"/>
              <a:gd name="connsiteX3" fmla="*/ 1750423 w 1985554"/>
              <a:gd name="connsiteY3" fmla="*/ 705394 h 894477"/>
              <a:gd name="connsiteX4" fmla="*/ 1750423 w 1985554"/>
              <a:gd name="connsiteY4" fmla="*/ 496389 h 894477"/>
              <a:gd name="connsiteX5" fmla="*/ 1567543 w 1985554"/>
              <a:gd name="connsiteY5" fmla="*/ 182880 h 894477"/>
              <a:gd name="connsiteX6" fmla="*/ 914400 w 1985554"/>
              <a:gd name="connsiteY6" fmla="*/ 104503 h 894477"/>
              <a:gd name="connsiteX7" fmla="*/ 470263 w 1985554"/>
              <a:gd name="connsiteY7" fmla="*/ 0 h 894477"/>
              <a:gd name="connsiteX8" fmla="*/ 0 w 1985554"/>
              <a:gd name="connsiteY8" fmla="*/ 104503 h 894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85554" h="894477">
                <a:moveTo>
                  <a:pt x="1985554" y="418012"/>
                </a:moveTo>
                <a:cubicBezTo>
                  <a:pt x="1689463" y="404949"/>
                  <a:pt x="1393372" y="391886"/>
                  <a:pt x="1306286" y="470263"/>
                </a:cubicBezTo>
                <a:cubicBezTo>
                  <a:pt x="1219200" y="548640"/>
                  <a:pt x="1389017" y="849085"/>
                  <a:pt x="1463040" y="888274"/>
                </a:cubicBezTo>
                <a:cubicBezTo>
                  <a:pt x="1537063" y="927463"/>
                  <a:pt x="1702526" y="770708"/>
                  <a:pt x="1750423" y="705394"/>
                </a:cubicBezTo>
                <a:cubicBezTo>
                  <a:pt x="1798320" y="640080"/>
                  <a:pt x="1780903" y="583475"/>
                  <a:pt x="1750423" y="496389"/>
                </a:cubicBezTo>
                <a:cubicBezTo>
                  <a:pt x="1719943" y="409303"/>
                  <a:pt x="1706880" y="248194"/>
                  <a:pt x="1567543" y="182880"/>
                </a:cubicBezTo>
                <a:cubicBezTo>
                  <a:pt x="1428206" y="117566"/>
                  <a:pt x="1097280" y="134983"/>
                  <a:pt x="914400" y="104503"/>
                </a:cubicBezTo>
                <a:cubicBezTo>
                  <a:pt x="731520" y="74023"/>
                  <a:pt x="622663" y="0"/>
                  <a:pt x="470263" y="0"/>
                </a:cubicBezTo>
                <a:cubicBezTo>
                  <a:pt x="317863" y="0"/>
                  <a:pt x="158931" y="52251"/>
                  <a:pt x="0" y="104503"/>
                </a:cubicBezTo>
              </a:path>
            </a:pathLst>
          </a:cu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A86328A0-51B6-F59E-B652-20BCC12D1698}"/>
              </a:ext>
            </a:extLst>
          </p:cNvPr>
          <p:cNvSpPr/>
          <p:nvPr/>
        </p:nvSpPr>
        <p:spPr>
          <a:xfrm>
            <a:off x="78058" y="1052056"/>
            <a:ext cx="6419593" cy="2025007"/>
          </a:xfrm>
          <a:custGeom>
            <a:avLst/>
            <a:gdLst>
              <a:gd name="connsiteX0" fmla="*/ 225841 w 5150440"/>
              <a:gd name="connsiteY0" fmla="*/ 716410 h 1506245"/>
              <a:gd name="connsiteX1" fmla="*/ 398119 w 5150440"/>
              <a:gd name="connsiteY1" fmla="*/ 226080 h 1506245"/>
              <a:gd name="connsiteX2" fmla="*/ 967963 w 5150440"/>
              <a:gd name="connsiteY2" fmla="*/ 252584 h 1506245"/>
              <a:gd name="connsiteX3" fmla="*/ 1484798 w 5150440"/>
              <a:gd name="connsiteY3" fmla="*/ 793 h 1506245"/>
              <a:gd name="connsiteX4" fmla="*/ 2041389 w 5150440"/>
              <a:gd name="connsiteY4" fmla="*/ 173071 h 1506245"/>
              <a:gd name="connsiteX5" fmla="*/ 2438954 w 5150440"/>
              <a:gd name="connsiteY5" fmla="*/ 173071 h 1506245"/>
              <a:gd name="connsiteX6" fmla="*/ 2863024 w 5150440"/>
              <a:gd name="connsiteY6" fmla="*/ 305593 h 1506245"/>
              <a:gd name="connsiteX7" fmla="*/ 3340102 w 5150440"/>
              <a:gd name="connsiteY7" fmla="*/ 80306 h 1506245"/>
              <a:gd name="connsiteX8" fmla="*/ 3750919 w 5150440"/>
              <a:gd name="connsiteY8" fmla="*/ 173071 h 1506245"/>
              <a:gd name="connsiteX9" fmla="*/ 4174989 w 5150440"/>
              <a:gd name="connsiteY9" fmla="*/ 332097 h 1506245"/>
              <a:gd name="connsiteX10" fmla="*/ 4493041 w 5150440"/>
              <a:gd name="connsiteY10" fmla="*/ 226080 h 1506245"/>
              <a:gd name="connsiteX11" fmla="*/ 4890606 w 5150440"/>
              <a:gd name="connsiteY11" fmla="*/ 173071 h 1506245"/>
              <a:gd name="connsiteX12" fmla="*/ 5142398 w 5150440"/>
              <a:gd name="connsiteY12" fmla="*/ 398358 h 1506245"/>
              <a:gd name="connsiteX13" fmla="*/ 5089389 w 5150440"/>
              <a:gd name="connsiteY13" fmla="*/ 729662 h 1506245"/>
              <a:gd name="connsiteX14" fmla="*/ 5102641 w 5150440"/>
              <a:gd name="connsiteY14" fmla="*/ 1100723 h 1506245"/>
              <a:gd name="connsiteX15" fmla="*/ 4824345 w 5150440"/>
              <a:gd name="connsiteY15" fmla="*/ 1339262 h 1506245"/>
              <a:gd name="connsiteX16" fmla="*/ 4373772 w 5150440"/>
              <a:gd name="connsiteY16" fmla="*/ 1180236 h 1506245"/>
              <a:gd name="connsiteX17" fmla="*/ 3949702 w 5150440"/>
              <a:gd name="connsiteY17" fmla="*/ 1180236 h 1506245"/>
              <a:gd name="connsiteX18" fmla="*/ 3432867 w 5150440"/>
              <a:gd name="connsiteY18" fmla="*/ 1485036 h 1506245"/>
              <a:gd name="connsiteX19" fmla="*/ 2889528 w 5150440"/>
              <a:gd name="connsiteY19" fmla="*/ 1445280 h 1506245"/>
              <a:gd name="connsiteX20" fmla="*/ 2332937 w 5150440"/>
              <a:gd name="connsiteY20" fmla="*/ 1219993 h 1506245"/>
              <a:gd name="connsiteX21" fmla="*/ 1763093 w 5150440"/>
              <a:gd name="connsiteY21" fmla="*/ 1418775 h 1506245"/>
              <a:gd name="connsiteX22" fmla="*/ 1312519 w 5150440"/>
              <a:gd name="connsiteY22" fmla="*/ 1246497 h 1506245"/>
              <a:gd name="connsiteX23" fmla="*/ 928206 w 5150440"/>
              <a:gd name="connsiteY23" fmla="*/ 1219993 h 1506245"/>
              <a:gd name="connsiteX24" fmla="*/ 596902 w 5150440"/>
              <a:gd name="connsiteY24" fmla="*/ 1445280 h 1506245"/>
              <a:gd name="connsiteX25" fmla="*/ 146328 w 5150440"/>
              <a:gd name="connsiteY25" fmla="*/ 1485036 h 1506245"/>
              <a:gd name="connsiteX26" fmla="*/ 554 w 5150440"/>
              <a:gd name="connsiteY26" fmla="*/ 1153732 h 1506245"/>
              <a:gd name="connsiteX27" fmla="*/ 186085 w 5150440"/>
              <a:gd name="connsiteY27" fmla="*/ 941697 h 1506245"/>
              <a:gd name="connsiteX28" fmla="*/ 225841 w 5150440"/>
              <a:gd name="connsiteY28" fmla="*/ 716410 h 1506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150440" h="1506245">
                <a:moveTo>
                  <a:pt x="225841" y="716410"/>
                </a:moveTo>
                <a:cubicBezTo>
                  <a:pt x="261180" y="597141"/>
                  <a:pt x="274432" y="303384"/>
                  <a:pt x="398119" y="226080"/>
                </a:cubicBezTo>
                <a:cubicBezTo>
                  <a:pt x="521806" y="148776"/>
                  <a:pt x="786850" y="290132"/>
                  <a:pt x="967963" y="252584"/>
                </a:cubicBezTo>
                <a:cubicBezTo>
                  <a:pt x="1149076" y="215036"/>
                  <a:pt x="1305894" y="14045"/>
                  <a:pt x="1484798" y="793"/>
                </a:cubicBezTo>
                <a:cubicBezTo>
                  <a:pt x="1663702" y="-12459"/>
                  <a:pt x="1882363" y="144358"/>
                  <a:pt x="2041389" y="173071"/>
                </a:cubicBezTo>
                <a:cubicBezTo>
                  <a:pt x="2200415" y="201784"/>
                  <a:pt x="2302015" y="150984"/>
                  <a:pt x="2438954" y="173071"/>
                </a:cubicBezTo>
                <a:cubicBezTo>
                  <a:pt x="2575893" y="195158"/>
                  <a:pt x="2712833" y="321054"/>
                  <a:pt x="2863024" y="305593"/>
                </a:cubicBezTo>
                <a:cubicBezTo>
                  <a:pt x="3013215" y="290132"/>
                  <a:pt x="3192119" y="102393"/>
                  <a:pt x="3340102" y="80306"/>
                </a:cubicBezTo>
                <a:cubicBezTo>
                  <a:pt x="3488085" y="58219"/>
                  <a:pt x="3611771" y="131106"/>
                  <a:pt x="3750919" y="173071"/>
                </a:cubicBezTo>
                <a:cubicBezTo>
                  <a:pt x="3890067" y="215036"/>
                  <a:pt x="4051302" y="323262"/>
                  <a:pt x="4174989" y="332097"/>
                </a:cubicBezTo>
                <a:cubicBezTo>
                  <a:pt x="4298676" y="340932"/>
                  <a:pt x="4373772" y="252584"/>
                  <a:pt x="4493041" y="226080"/>
                </a:cubicBezTo>
                <a:cubicBezTo>
                  <a:pt x="4612311" y="199576"/>
                  <a:pt x="4782380" y="144358"/>
                  <a:pt x="4890606" y="173071"/>
                </a:cubicBezTo>
                <a:cubicBezTo>
                  <a:pt x="4998832" y="201784"/>
                  <a:pt x="5109268" y="305593"/>
                  <a:pt x="5142398" y="398358"/>
                </a:cubicBezTo>
                <a:cubicBezTo>
                  <a:pt x="5175528" y="491123"/>
                  <a:pt x="5096015" y="612601"/>
                  <a:pt x="5089389" y="729662"/>
                </a:cubicBezTo>
                <a:cubicBezTo>
                  <a:pt x="5082763" y="846723"/>
                  <a:pt x="5146815" y="999123"/>
                  <a:pt x="5102641" y="1100723"/>
                </a:cubicBezTo>
                <a:cubicBezTo>
                  <a:pt x="5058467" y="1202323"/>
                  <a:pt x="4945823" y="1326010"/>
                  <a:pt x="4824345" y="1339262"/>
                </a:cubicBezTo>
                <a:cubicBezTo>
                  <a:pt x="4702867" y="1352514"/>
                  <a:pt x="4519546" y="1206740"/>
                  <a:pt x="4373772" y="1180236"/>
                </a:cubicBezTo>
                <a:cubicBezTo>
                  <a:pt x="4227998" y="1153732"/>
                  <a:pt x="4106520" y="1129436"/>
                  <a:pt x="3949702" y="1180236"/>
                </a:cubicBezTo>
                <a:cubicBezTo>
                  <a:pt x="3792885" y="1231036"/>
                  <a:pt x="3609563" y="1440862"/>
                  <a:pt x="3432867" y="1485036"/>
                </a:cubicBezTo>
                <a:cubicBezTo>
                  <a:pt x="3256171" y="1529210"/>
                  <a:pt x="3072850" y="1489454"/>
                  <a:pt x="2889528" y="1445280"/>
                </a:cubicBezTo>
                <a:cubicBezTo>
                  <a:pt x="2706206" y="1401106"/>
                  <a:pt x="2520676" y="1224411"/>
                  <a:pt x="2332937" y="1219993"/>
                </a:cubicBezTo>
                <a:cubicBezTo>
                  <a:pt x="2145198" y="1215576"/>
                  <a:pt x="1933163" y="1414358"/>
                  <a:pt x="1763093" y="1418775"/>
                </a:cubicBezTo>
                <a:cubicBezTo>
                  <a:pt x="1593023" y="1423192"/>
                  <a:pt x="1451667" y="1279627"/>
                  <a:pt x="1312519" y="1246497"/>
                </a:cubicBezTo>
                <a:cubicBezTo>
                  <a:pt x="1173371" y="1213367"/>
                  <a:pt x="1047475" y="1186863"/>
                  <a:pt x="928206" y="1219993"/>
                </a:cubicBezTo>
                <a:cubicBezTo>
                  <a:pt x="808937" y="1253123"/>
                  <a:pt x="727215" y="1401106"/>
                  <a:pt x="596902" y="1445280"/>
                </a:cubicBezTo>
                <a:cubicBezTo>
                  <a:pt x="466589" y="1489454"/>
                  <a:pt x="245719" y="1533627"/>
                  <a:pt x="146328" y="1485036"/>
                </a:cubicBezTo>
                <a:cubicBezTo>
                  <a:pt x="46937" y="1436445"/>
                  <a:pt x="-6072" y="1244289"/>
                  <a:pt x="554" y="1153732"/>
                </a:cubicBezTo>
                <a:cubicBezTo>
                  <a:pt x="7180" y="1063176"/>
                  <a:pt x="146329" y="1014584"/>
                  <a:pt x="186085" y="941697"/>
                </a:cubicBezTo>
                <a:cubicBezTo>
                  <a:pt x="225841" y="868810"/>
                  <a:pt x="190502" y="835679"/>
                  <a:pt x="225841" y="716410"/>
                </a:cubicBezTo>
                <a:close/>
              </a:path>
            </a:pathLst>
          </a:cu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FDDFD1-8E72-5DC0-8AD6-97F4B26A592A}"/>
              </a:ext>
            </a:extLst>
          </p:cNvPr>
          <p:cNvSpPr txBox="1"/>
          <p:nvPr/>
        </p:nvSpPr>
        <p:spPr>
          <a:xfrm>
            <a:off x="410020" y="1334977"/>
            <a:ext cx="61365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Высшее образование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23 года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Интересуется экологией и технологиями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Работает в заповеднике/природоохранной зоне </a:t>
            </a:r>
          </a:p>
        </p:txBody>
      </p: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E08A63C5-C0B4-B5A8-E5C5-BD84222A0B60}"/>
              </a:ext>
            </a:extLst>
          </p:cNvPr>
          <p:cNvGrpSpPr/>
          <p:nvPr/>
        </p:nvGrpSpPr>
        <p:grpSpPr>
          <a:xfrm>
            <a:off x="500332" y="3142595"/>
            <a:ext cx="5416374" cy="3715406"/>
            <a:chOff x="500332" y="3142595"/>
            <a:chExt cx="5416374" cy="3715406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E9428D0-78DA-BDB5-1240-DFCFE05F2C36}"/>
                </a:ext>
              </a:extLst>
            </p:cNvPr>
            <p:cNvSpPr/>
            <p:nvPr/>
          </p:nvSpPr>
          <p:spPr>
            <a:xfrm>
              <a:off x="500332" y="3142595"/>
              <a:ext cx="5416374" cy="3715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BCB75E3-3EBA-CDE2-0A3B-E20133688CA0}"/>
                </a:ext>
              </a:extLst>
            </p:cNvPr>
            <p:cNvSpPr txBox="1"/>
            <p:nvPr/>
          </p:nvSpPr>
          <p:spPr>
            <a:xfrm>
              <a:off x="1856560" y="3170475"/>
              <a:ext cx="268374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sz="3200" b="1" dirty="0">
                  <a:latin typeface="Century Gothic" panose="020B0502020202020204" pitchFamily="34" charset="0"/>
                </a:rPr>
                <a:t>Статистика</a:t>
              </a:r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0C61D64D-3BF0-B1ED-4D08-70D2962D0210}"/>
                </a:ext>
              </a:extLst>
            </p:cNvPr>
            <p:cNvSpPr/>
            <p:nvPr/>
          </p:nvSpPr>
          <p:spPr>
            <a:xfrm flipV="1">
              <a:off x="2253164" y="3719321"/>
              <a:ext cx="1736651" cy="6380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FE5E79E-C322-5BB8-776E-C4BEC7CC89AB}"/>
                </a:ext>
              </a:extLst>
            </p:cNvPr>
            <p:cNvSpPr txBox="1"/>
            <p:nvPr/>
          </p:nvSpPr>
          <p:spPr>
            <a:xfrm>
              <a:off x="2407992" y="3799351"/>
              <a:ext cx="14269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dirty="0">
                  <a:latin typeface="Century Gothic" panose="020B0502020202020204" pitchFamily="34" charset="0"/>
                </a:rPr>
                <a:t>По России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E2F8A7-09CA-F446-2FC2-7582AA015F4F}"/>
                </a:ext>
              </a:extLst>
            </p:cNvPr>
            <p:cNvSpPr txBox="1"/>
            <p:nvPr/>
          </p:nvSpPr>
          <p:spPr>
            <a:xfrm>
              <a:off x="2229725" y="4327137"/>
              <a:ext cx="19575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CA" dirty="0">
                  <a:latin typeface="Georgia" panose="02040502050405020303" pitchFamily="18" charset="0"/>
                </a:rPr>
                <a:t>10 000 Зоологов</a:t>
              </a:r>
            </a:p>
          </p:txBody>
        </p:sp>
        <p:sp>
          <p:nvSpPr>
            <p:cNvPr id="36" name="Овал 35">
              <a:extLst>
                <a:ext uri="{FF2B5EF4-FFF2-40B4-BE49-F238E27FC236}">
                  <a16:creationId xmlns:a16="http://schemas.microsoft.com/office/drawing/2014/main" id="{3BD4144D-57A4-33AD-1571-2A235C085803}"/>
                </a:ext>
              </a:extLst>
            </p:cNvPr>
            <p:cNvSpPr/>
            <p:nvPr/>
          </p:nvSpPr>
          <p:spPr>
            <a:xfrm>
              <a:off x="2539407" y="4950431"/>
              <a:ext cx="1295579" cy="1256243"/>
            </a:xfrm>
            <a:prstGeom prst="ellipse">
              <a:avLst/>
            </a:prstGeom>
            <a:noFill/>
            <a:ln w="4445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Дуга 36">
              <a:extLst>
                <a:ext uri="{FF2B5EF4-FFF2-40B4-BE49-F238E27FC236}">
                  <a16:creationId xmlns:a16="http://schemas.microsoft.com/office/drawing/2014/main" id="{BAEADC7C-09AE-CD84-DA74-39BB3653EBFB}"/>
                </a:ext>
              </a:extLst>
            </p:cNvPr>
            <p:cNvSpPr/>
            <p:nvPr/>
          </p:nvSpPr>
          <p:spPr>
            <a:xfrm>
              <a:off x="2539407" y="4959500"/>
              <a:ext cx="1295579" cy="1256243"/>
            </a:xfrm>
            <a:prstGeom prst="arc">
              <a:avLst>
                <a:gd name="adj1" fmla="val 16355378"/>
                <a:gd name="adj2" fmla="val 531652"/>
              </a:avLst>
            </a:prstGeom>
            <a:noFill/>
            <a:ln w="4445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D2BDC95-F452-C5EC-3D58-224E6FAC0F33}"/>
                </a:ext>
              </a:extLst>
            </p:cNvPr>
            <p:cNvSpPr txBox="1"/>
            <p:nvPr/>
          </p:nvSpPr>
          <p:spPr>
            <a:xfrm>
              <a:off x="510550" y="5289184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dirty="0">
                  <a:latin typeface="Century Gothic" panose="020B0502020202020204" pitchFamily="34" charset="0"/>
                </a:rPr>
                <a:t>55% женщин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124C118-681D-B2CC-B59F-3C87CD9412B1}"/>
                </a:ext>
              </a:extLst>
            </p:cNvPr>
            <p:cNvSpPr txBox="1"/>
            <p:nvPr/>
          </p:nvSpPr>
          <p:spPr>
            <a:xfrm>
              <a:off x="4165468" y="5289184"/>
              <a:ext cx="1576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dirty="0">
                  <a:latin typeface="Century Gothic" panose="020B0502020202020204" pitchFamily="34" charset="0"/>
                </a:rPr>
                <a:t>45% мужчин</a:t>
              </a:r>
            </a:p>
          </p:txBody>
        </p:sp>
      </p:grpSp>
      <p:sp>
        <p:nvSpPr>
          <p:cNvPr id="11" name="Дуга 10">
            <a:extLst>
              <a:ext uri="{FF2B5EF4-FFF2-40B4-BE49-F238E27FC236}">
                <a16:creationId xmlns:a16="http://schemas.microsoft.com/office/drawing/2014/main" id="{B9738044-8E0B-360C-4374-45B4D8B7870F}"/>
              </a:ext>
            </a:extLst>
          </p:cNvPr>
          <p:cNvSpPr/>
          <p:nvPr/>
        </p:nvSpPr>
        <p:spPr>
          <a:xfrm>
            <a:off x="2539406" y="4950430"/>
            <a:ext cx="1295579" cy="1256243"/>
          </a:xfrm>
          <a:prstGeom prst="arc">
            <a:avLst>
              <a:gd name="adj1" fmla="val 16355378"/>
              <a:gd name="adj2" fmla="val 3364630"/>
            </a:avLst>
          </a:prstGeom>
          <a:noFill/>
          <a:ln w="4445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CC6E330-BACB-F29D-1121-CDA947C7E5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135" t="7474" r="10952"/>
          <a:stretch/>
        </p:blipFill>
        <p:spPr>
          <a:xfrm>
            <a:off x="5464041" y="2126391"/>
            <a:ext cx="6317939" cy="477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45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>
            <a:extLst>
              <a:ext uri="{FF2B5EF4-FFF2-40B4-BE49-F238E27FC236}">
                <a16:creationId xmlns:a16="http://schemas.microsoft.com/office/drawing/2014/main" id="{CAD28F36-1040-5EA3-3F07-A95D41DE4496}"/>
              </a:ext>
            </a:extLst>
          </p:cNvPr>
          <p:cNvSpPr txBox="1">
            <a:spLocks/>
          </p:cNvSpPr>
          <p:nvPr/>
        </p:nvSpPr>
        <p:spPr>
          <a:xfrm>
            <a:off x="180653" y="285492"/>
            <a:ext cx="5736053" cy="61546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gradFill flip="none" rotWithShape="1"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  <a:tileRect/>
                </a:gradFill>
                <a:latin typeface="Century Gothic" panose="020B0502020202020204" pitchFamily="34" charset="0"/>
              </a:rPr>
              <a:t>ЦЕЛЕВАЯ АУДИТОРИЯ</a:t>
            </a:r>
            <a:endParaRPr lang="en-US" sz="4000" b="1" dirty="0"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0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E8FB3B5-43F1-A600-888D-8D7B4756C210}"/>
              </a:ext>
            </a:extLst>
          </p:cNvPr>
          <p:cNvSpPr/>
          <p:nvPr/>
        </p:nvSpPr>
        <p:spPr>
          <a:xfrm>
            <a:off x="1417587" y="900953"/>
            <a:ext cx="3262184" cy="84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E155A375-32A5-41E0-3DFE-B64F67D4B252}"/>
              </a:ext>
            </a:extLst>
          </p:cNvPr>
          <p:cNvSpPr/>
          <p:nvPr/>
        </p:nvSpPr>
        <p:spPr>
          <a:xfrm>
            <a:off x="180653" y="1239109"/>
            <a:ext cx="11786758" cy="15239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 dirty="0"/>
          </a:p>
        </p:txBody>
      </p: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FA6B618-06A7-DF69-E159-4D451ABE916E}"/>
              </a:ext>
            </a:extLst>
          </p:cNvPr>
          <p:cNvGrpSpPr/>
          <p:nvPr/>
        </p:nvGrpSpPr>
        <p:grpSpPr>
          <a:xfrm>
            <a:off x="6281425" y="3170475"/>
            <a:ext cx="5685986" cy="3715406"/>
            <a:chOff x="500332" y="3142595"/>
            <a:chExt cx="5416374" cy="3715406"/>
          </a:xfrm>
        </p:grpSpPr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DCD1D6C4-ACDC-DF82-8260-D4720E496A87}"/>
                </a:ext>
              </a:extLst>
            </p:cNvPr>
            <p:cNvSpPr/>
            <p:nvPr/>
          </p:nvSpPr>
          <p:spPr>
            <a:xfrm>
              <a:off x="500332" y="3142595"/>
              <a:ext cx="5416374" cy="3715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1EC9248-C71C-00A5-15A0-A261EB2E9408}"/>
                </a:ext>
              </a:extLst>
            </p:cNvPr>
            <p:cNvSpPr txBox="1"/>
            <p:nvPr/>
          </p:nvSpPr>
          <p:spPr>
            <a:xfrm>
              <a:off x="1856560" y="3170475"/>
              <a:ext cx="268374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sz="3200" b="1" dirty="0">
                  <a:latin typeface="Century Gothic" panose="020B0502020202020204" pitchFamily="34" charset="0"/>
                </a:rPr>
                <a:t>Статистика</a:t>
              </a:r>
            </a:p>
          </p:txBody>
        </p:sp>
        <p:sp>
          <p:nvSpPr>
            <p:cNvPr id="33" name="Прямоугольник 32">
              <a:extLst>
                <a:ext uri="{FF2B5EF4-FFF2-40B4-BE49-F238E27FC236}">
                  <a16:creationId xmlns:a16="http://schemas.microsoft.com/office/drawing/2014/main" id="{27864608-9BF2-03AA-22A7-708962B5F39F}"/>
                </a:ext>
              </a:extLst>
            </p:cNvPr>
            <p:cNvSpPr/>
            <p:nvPr/>
          </p:nvSpPr>
          <p:spPr>
            <a:xfrm flipV="1">
              <a:off x="2253164" y="3719321"/>
              <a:ext cx="1736651" cy="6380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5657426-4F45-8C96-B6A9-24E541F7CAF6}"/>
                </a:ext>
              </a:extLst>
            </p:cNvPr>
            <p:cNvSpPr txBox="1"/>
            <p:nvPr/>
          </p:nvSpPr>
          <p:spPr>
            <a:xfrm>
              <a:off x="2407992" y="3799351"/>
              <a:ext cx="14269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dirty="0">
                  <a:latin typeface="Century Gothic" panose="020B0502020202020204" pitchFamily="34" charset="0"/>
                </a:rPr>
                <a:t>По России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FBF6EECC-0B17-BDED-9B19-8F9DC1994988}"/>
              </a:ext>
            </a:extLst>
          </p:cNvPr>
          <p:cNvSpPr txBox="1"/>
          <p:nvPr/>
        </p:nvSpPr>
        <p:spPr>
          <a:xfrm>
            <a:off x="7673540" y="4315701"/>
            <a:ext cx="29017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CA" sz="72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22-55 </a:t>
            </a:r>
          </a:p>
          <a:p>
            <a:pPr algn="ctr"/>
            <a:r>
              <a:rPr lang="ru-CA" sz="72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лет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35E9A6C-B56D-B5E8-99CD-D0DDDC22B459}"/>
              </a:ext>
            </a:extLst>
          </p:cNvPr>
          <p:cNvSpPr txBox="1"/>
          <p:nvPr/>
        </p:nvSpPr>
        <p:spPr>
          <a:xfrm>
            <a:off x="144809" y="1548654"/>
            <a:ext cx="61366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400" dirty="0">
                <a:latin typeface="Century Gothic" panose="020B0502020202020204" pitchFamily="34" charset="0"/>
              </a:rPr>
              <a:t>Исследовательские институты (45</a:t>
            </a:r>
            <a:r>
              <a:rPr lang="en-US" sz="2400" dirty="0">
                <a:latin typeface="Century Gothic" panose="020B0502020202020204" pitchFamily="34" charset="0"/>
                <a:sym typeface="Wingdings" pitchFamily="2" charset="2"/>
              </a:rPr>
              <a:t>%) </a:t>
            </a:r>
            <a:endParaRPr lang="ru-RU" sz="2400" dirty="0">
              <a:latin typeface="Century Gothic" panose="020B0502020202020204" pitchFamily="34" charset="0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latin typeface="Century Gothic" panose="020B0502020202020204" pitchFamily="34" charset="0"/>
                <a:sym typeface="Wingdings" pitchFamily="2" charset="2"/>
              </a:rPr>
              <a:t>Государственные учреждения (25%) </a:t>
            </a:r>
            <a:endParaRPr lang="ru-CA" sz="2400" dirty="0">
              <a:latin typeface="Century Gothic" panose="020B0502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1558C85-7E15-DA33-DD22-35720BA050D0}"/>
              </a:ext>
            </a:extLst>
          </p:cNvPr>
          <p:cNvSpPr txBox="1"/>
          <p:nvPr/>
        </p:nvSpPr>
        <p:spPr>
          <a:xfrm>
            <a:off x="6074032" y="1556764"/>
            <a:ext cx="61366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CA" sz="2400" dirty="0">
                <a:latin typeface="Century Gothic" panose="020B0502020202020204" pitchFamily="34" charset="0"/>
              </a:rPr>
              <a:t>Образовательные учреждения(15</a:t>
            </a:r>
            <a:r>
              <a:rPr lang="en-US" sz="2400" dirty="0">
                <a:latin typeface="Century Gothic" panose="020B0502020202020204" pitchFamily="34" charset="0"/>
                <a:sym typeface="Wingdings" pitchFamily="2" charset="2"/>
              </a:rPr>
              <a:t>%) </a:t>
            </a:r>
            <a:endParaRPr lang="ru-RU" sz="2400" dirty="0">
              <a:latin typeface="Century Gothic" panose="020B0502020202020204" pitchFamily="34" charset="0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latin typeface="Century Gothic" panose="020B0502020202020204" pitchFamily="34" charset="0"/>
                <a:sym typeface="Wingdings" pitchFamily="2" charset="2"/>
              </a:rPr>
              <a:t>Частные компании (15%) </a:t>
            </a:r>
            <a:endParaRPr lang="ru-CA" sz="2400" dirty="0">
              <a:latin typeface="Century Gothic" panose="020B0502020202020204" pitchFamily="34" charset="0"/>
            </a:endParaRPr>
          </a:p>
        </p:txBody>
      </p:sp>
      <p:grpSp>
        <p:nvGrpSpPr>
          <p:cNvPr id="43" name="Группа 42">
            <a:extLst>
              <a:ext uri="{FF2B5EF4-FFF2-40B4-BE49-F238E27FC236}">
                <a16:creationId xmlns:a16="http://schemas.microsoft.com/office/drawing/2014/main" id="{7AFAAA8E-DBE9-8627-86FB-C8232C46B326}"/>
              </a:ext>
            </a:extLst>
          </p:cNvPr>
          <p:cNvGrpSpPr/>
          <p:nvPr/>
        </p:nvGrpSpPr>
        <p:grpSpPr>
          <a:xfrm>
            <a:off x="180652" y="3142594"/>
            <a:ext cx="5729923" cy="3715406"/>
            <a:chOff x="500332" y="3142595"/>
            <a:chExt cx="5416374" cy="3715406"/>
          </a:xfrm>
        </p:grpSpPr>
        <p:sp>
          <p:nvSpPr>
            <p:cNvPr id="44" name="Прямоугольник 43">
              <a:extLst>
                <a:ext uri="{FF2B5EF4-FFF2-40B4-BE49-F238E27FC236}">
                  <a16:creationId xmlns:a16="http://schemas.microsoft.com/office/drawing/2014/main" id="{D7FC0D28-53AB-AE62-6784-68B9A5585A51}"/>
                </a:ext>
              </a:extLst>
            </p:cNvPr>
            <p:cNvSpPr/>
            <p:nvPr/>
          </p:nvSpPr>
          <p:spPr>
            <a:xfrm>
              <a:off x="500332" y="3142595"/>
              <a:ext cx="5416374" cy="3715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717213B-F7F8-7CA9-3CA6-CBAA8F30A149}"/>
                </a:ext>
              </a:extLst>
            </p:cNvPr>
            <p:cNvSpPr txBox="1"/>
            <p:nvPr/>
          </p:nvSpPr>
          <p:spPr>
            <a:xfrm>
              <a:off x="1856560" y="3170475"/>
              <a:ext cx="268374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sz="3200" b="1" dirty="0">
                  <a:latin typeface="Century Gothic" panose="020B0502020202020204" pitchFamily="34" charset="0"/>
                </a:rPr>
                <a:t>Статистика</a:t>
              </a:r>
            </a:p>
          </p:txBody>
        </p:sp>
        <p:sp>
          <p:nvSpPr>
            <p:cNvPr id="46" name="Прямоугольник 45">
              <a:extLst>
                <a:ext uri="{FF2B5EF4-FFF2-40B4-BE49-F238E27FC236}">
                  <a16:creationId xmlns:a16="http://schemas.microsoft.com/office/drawing/2014/main" id="{7243DD14-FEEF-22DF-D903-2DE47F706A85}"/>
                </a:ext>
              </a:extLst>
            </p:cNvPr>
            <p:cNvSpPr/>
            <p:nvPr/>
          </p:nvSpPr>
          <p:spPr>
            <a:xfrm flipV="1">
              <a:off x="2253164" y="3719321"/>
              <a:ext cx="1736651" cy="6380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CA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AC08072-9FE9-2AFB-E6F5-F06F633D3D47}"/>
                </a:ext>
              </a:extLst>
            </p:cNvPr>
            <p:cNvSpPr txBox="1"/>
            <p:nvPr/>
          </p:nvSpPr>
          <p:spPr>
            <a:xfrm>
              <a:off x="2407992" y="3799351"/>
              <a:ext cx="14269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dirty="0">
                  <a:latin typeface="Century Gothic" panose="020B0502020202020204" pitchFamily="34" charset="0"/>
                </a:rPr>
                <a:t>По России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44FD204-69EE-B1AD-56BA-6E43BD006EC3}"/>
                </a:ext>
              </a:extLst>
            </p:cNvPr>
            <p:cNvSpPr txBox="1"/>
            <p:nvPr/>
          </p:nvSpPr>
          <p:spPr>
            <a:xfrm>
              <a:off x="2229725" y="4327137"/>
              <a:ext cx="19575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CA" dirty="0">
                  <a:latin typeface="Georgia" panose="02040502050405020303" pitchFamily="18" charset="0"/>
                </a:rPr>
                <a:t>10 000 Зоологов</a:t>
              </a:r>
            </a:p>
          </p:txBody>
        </p:sp>
        <p:sp>
          <p:nvSpPr>
            <p:cNvPr id="49" name="Овал 48">
              <a:extLst>
                <a:ext uri="{FF2B5EF4-FFF2-40B4-BE49-F238E27FC236}">
                  <a16:creationId xmlns:a16="http://schemas.microsoft.com/office/drawing/2014/main" id="{D02E34AD-7985-AA9B-16D7-C3CE10F07FD0}"/>
                </a:ext>
              </a:extLst>
            </p:cNvPr>
            <p:cNvSpPr/>
            <p:nvPr/>
          </p:nvSpPr>
          <p:spPr>
            <a:xfrm>
              <a:off x="2539407" y="4950431"/>
              <a:ext cx="1295579" cy="1256243"/>
            </a:xfrm>
            <a:prstGeom prst="ellipse">
              <a:avLst/>
            </a:prstGeom>
            <a:noFill/>
            <a:ln w="4445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0" name="Дуга 49">
              <a:extLst>
                <a:ext uri="{FF2B5EF4-FFF2-40B4-BE49-F238E27FC236}">
                  <a16:creationId xmlns:a16="http://schemas.microsoft.com/office/drawing/2014/main" id="{5A4324E9-8388-AA0E-536C-F3D7BEE2F76E}"/>
                </a:ext>
              </a:extLst>
            </p:cNvPr>
            <p:cNvSpPr/>
            <p:nvPr/>
          </p:nvSpPr>
          <p:spPr>
            <a:xfrm>
              <a:off x="2539407" y="4959500"/>
              <a:ext cx="1295579" cy="1256243"/>
            </a:xfrm>
            <a:prstGeom prst="arc">
              <a:avLst>
                <a:gd name="adj1" fmla="val 16355378"/>
                <a:gd name="adj2" fmla="val 3035544"/>
              </a:avLst>
            </a:prstGeom>
            <a:noFill/>
            <a:ln w="44450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89C848B-3526-9F09-D018-20446C772F90}"/>
                </a:ext>
              </a:extLst>
            </p:cNvPr>
            <p:cNvSpPr txBox="1"/>
            <p:nvPr/>
          </p:nvSpPr>
          <p:spPr>
            <a:xfrm>
              <a:off x="510550" y="5289184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dirty="0">
                  <a:latin typeface="Century Gothic" panose="020B0502020202020204" pitchFamily="34" charset="0"/>
                </a:rPr>
                <a:t>55% женщин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4F3F63C-D6AD-C82B-AAAD-5BB3C7B0E517}"/>
                </a:ext>
              </a:extLst>
            </p:cNvPr>
            <p:cNvSpPr txBox="1"/>
            <p:nvPr/>
          </p:nvSpPr>
          <p:spPr>
            <a:xfrm>
              <a:off x="4165468" y="5289184"/>
              <a:ext cx="1576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CA" dirty="0">
                  <a:latin typeface="Century Gothic" panose="020B0502020202020204" pitchFamily="34" charset="0"/>
                </a:rPr>
                <a:t>45% мужчин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2279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8DA5A5B-2A95-8E0A-4735-33E5DFBED887}"/>
              </a:ext>
            </a:extLst>
          </p:cNvPr>
          <p:cNvSpPr/>
          <p:nvPr/>
        </p:nvSpPr>
        <p:spPr>
          <a:xfrm>
            <a:off x="482517" y="0"/>
            <a:ext cx="5424547" cy="900952"/>
          </a:xfrm>
          <a:custGeom>
            <a:avLst/>
            <a:gdLst>
              <a:gd name="connsiteX0" fmla="*/ 0 w 5416374"/>
              <a:gd name="connsiteY0" fmla="*/ 0 h 3715406"/>
              <a:gd name="connsiteX1" fmla="*/ 5416374 w 5416374"/>
              <a:gd name="connsiteY1" fmla="*/ 0 h 3715406"/>
              <a:gd name="connsiteX2" fmla="*/ 5416374 w 5416374"/>
              <a:gd name="connsiteY2" fmla="*/ 3715406 h 3715406"/>
              <a:gd name="connsiteX3" fmla="*/ 0 w 5416374"/>
              <a:gd name="connsiteY3" fmla="*/ 3715406 h 3715406"/>
              <a:gd name="connsiteX4" fmla="*/ 0 w 5416374"/>
              <a:gd name="connsiteY4" fmla="*/ 0 h 3715406"/>
              <a:gd name="connsiteX0" fmla="*/ 0 w 5416374"/>
              <a:gd name="connsiteY0" fmla="*/ 0 h 3715406"/>
              <a:gd name="connsiteX1" fmla="*/ 5416374 w 5416374"/>
              <a:gd name="connsiteY1" fmla="*/ 0 h 3715406"/>
              <a:gd name="connsiteX2" fmla="*/ 5416374 w 5416374"/>
              <a:gd name="connsiteY2" fmla="*/ 3715406 h 3715406"/>
              <a:gd name="connsiteX3" fmla="*/ 2602523 w 5416374"/>
              <a:gd name="connsiteY3" fmla="*/ 1745929 h 3715406"/>
              <a:gd name="connsiteX4" fmla="*/ 0 w 5416374"/>
              <a:gd name="connsiteY4" fmla="*/ 0 h 371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6374" h="3715406">
                <a:moveTo>
                  <a:pt x="0" y="0"/>
                </a:moveTo>
                <a:lnTo>
                  <a:pt x="5416374" y="0"/>
                </a:lnTo>
                <a:lnTo>
                  <a:pt x="5416374" y="3715406"/>
                </a:lnTo>
                <a:lnTo>
                  <a:pt x="2602523" y="1745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 dirty="0"/>
          </a:p>
        </p:txBody>
      </p:sp>
      <p:sp>
        <p:nvSpPr>
          <p:cNvPr id="30" name="Прямоугольник 4">
            <a:extLst>
              <a:ext uri="{FF2B5EF4-FFF2-40B4-BE49-F238E27FC236}">
                <a16:creationId xmlns:a16="http://schemas.microsoft.com/office/drawing/2014/main" id="{9E37EF7B-CAB4-9DBE-3BE6-613D9414243A}"/>
              </a:ext>
            </a:extLst>
          </p:cNvPr>
          <p:cNvSpPr/>
          <p:nvPr/>
        </p:nvSpPr>
        <p:spPr>
          <a:xfrm flipH="1">
            <a:off x="6293104" y="0"/>
            <a:ext cx="5424547" cy="900952"/>
          </a:xfrm>
          <a:custGeom>
            <a:avLst/>
            <a:gdLst>
              <a:gd name="connsiteX0" fmla="*/ 0 w 5416374"/>
              <a:gd name="connsiteY0" fmla="*/ 0 h 3715406"/>
              <a:gd name="connsiteX1" fmla="*/ 5416374 w 5416374"/>
              <a:gd name="connsiteY1" fmla="*/ 0 h 3715406"/>
              <a:gd name="connsiteX2" fmla="*/ 5416374 w 5416374"/>
              <a:gd name="connsiteY2" fmla="*/ 3715406 h 3715406"/>
              <a:gd name="connsiteX3" fmla="*/ 0 w 5416374"/>
              <a:gd name="connsiteY3" fmla="*/ 3715406 h 3715406"/>
              <a:gd name="connsiteX4" fmla="*/ 0 w 5416374"/>
              <a:gd name="connsiteY4" fmla="*/ 0 h 3715406"/>
              <a:gd name="connsiteX0" fmla="*/ 0 w 5416374"/>
              <a:gd name="connsiteY0" fmla="*/ 0 h 3715406"/>
              <a:gd name="connsiteX1" fmla="*/ 5416374 w 5416374"/>
              <a:gd name="connsiteY1" fmla="*/ 0 h 3715406"/>
              <a:gd name="connsiteX2" fmla="*/ 5416374 w 5416374"/>
              <a:gd name="connsiteY2" fmla="*/ 3715406 h 3715406"/>
              <a:gd name="connsiteX3" fmla="*/ 2602523 w 5416374"/>
              <a:gd name="connsiteY3" fmla="*/ 1745929 h 3715406"/>
              <a:gd name="connsiteX4" fmla="*/ 0 w 5416374"/>
              <a:gd name="connsiteY4" fmla="*/ 0 h 371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6374" h="3715406">
                <a:moveTo>
                  <a:pt x="0" y="0"/>
                </a:moveTo>
                <a:lnTo>
                  <a:pt x="5416374" y="0"/>
                </a:lnTo>
                <a:lnTo>
                  <a:pt x="5416374" y="3715406"/>
                </a:lnTo>
                <a:lnTo>
                  <a:pt x="2602523" y="1745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 dirty="0"/>
          </a:p>
        </p:txBody>
      </p:sp>
      <p:sp>
        <p:nvSpPr>
          <p:cNvPr id="31" name="Стрелка вниз 30">
            <a:extLst>
              <a:ext uri="{FF2B5EF4-FFF2-40B4-BE49-F238E27FC236}">
                <a16:creationId xmlns:a16="http://schemas.microsoft.com/office/drawing/2014/main" id="{BCA11A2F-F048-0212-EA97-874C60F24747}"/>
              </a:ext>
            </a:extLst>
          </p:cNvPr>
          <p:cNvSpPr/>
          <p:nvPr/>
        </p:nvSpPr>
        <p:spPr>
          <a:xfrm>
            <a:off x="5691383" y="0"/>
            <a:ext cx="817403" cy="1157075"/>
          </a:xfrm>
          <a:prstGeom prst="downArrow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CA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C9EF91C-2B24-6AB9-2F21-B5215F6464EE}"/>
              </a:ext>
            </a:extLst>
          </p:cNvPr>
          <p:cNvSpPr txBox="1"/>
          <p:nvPr/>
        </p:nvSpPr>
        <p:spPr>
          <a:xfrm>
            <a:off x="360295" y="1489966"/>
            <a:ext cx="114714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CA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rPr>
              <a:t>АУДИТОРИЯ, НА КОТОРУЮ НАЦЕЛЕН ПРОЕКТ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87E3D3E-F25F-349F-9978-3D76C43FF83A}"/>
              </a:ext>
            </a:extLst>
          </p:cNvPr>
          <p:cNvSpPr txBox="1"/>
          <p:nvPr/>
        </p:nvSpPr>
        <p:spPr>
          <a:xfrm>
            <a:off x="2652677" y="2526833"/>
            <a:ext cx="68866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CA" sz="4000" dirty="0">
                <a:solidFill>
                  <a:schemeClr val="accent2"/>
                </a:solidFill>
                <a:latin typeface="Century Gothic" panose="020B0502020202020204" pitchFamily="34" charset="0"/>
              </a:rPr>
              <a:t>ВЫСШЕЕ ОБРАЗОВАНИЕ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CA" sz="4000" dirty="0">
                <a:solidFill>
                  <a:schemeClr val="accent2"/>
                </a:solidFill>
                <a:latin typeface="Century Gothic" panose="020B0502020202020204" pitchFamily="34" charset="0"/>
              </a:rPr>
              <a:t>22-55 ЛЕТ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CA" sz="4000" dirty="0">
                <a:solidFill>
                  <a:schemeClr val="accent2"/>
                </a:solidFill>
                <a:latin typeface="Century Gothic" panose="020B0502020202020204" pitchFamily="34" charset="0"/>
              </a:rPr>
              <a:t>ЗООЛОГИ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CA" sz="4000" dirty="0">
                <a:solidFill>
                  <a:schemeClr val="accent2"/>
                </a:solidFill>
                <a:latin typeface="Century Gothic" panose="020B0502020202020204" pitchFamily="34" charset="0"/>
              </a:rPr>
              <a:t>ИНТЕРЕСУЮТСЯ ЭКОЛОГИЕЙ И ТЕХНОЛОГИЯМИ</a:t>
            </a:r>
          </a:p>
        </p:txBody>
      </p:sp>
    </p:spTree>
    <p:extLst>
      <p:ext uri="{BB962C8B-B14F-4D97-AF65-F5344CB8AC3E}">
        <p14:creationId xmlns:p14="http://schemas.microsoft.com/office/powerpoint/2010/main" val="12779072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5669</TotalTime>
  <Words>599</Words>
  <Application>Microsoft Macintosh PowerPoint</Application>
  <PresentationFormat>Широкоэкранный</PresentationFormat>
  <Paragraphs>222</Paragraphs>
  <Slides>26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3" baseType="lpstr">
      <vt:lpstr>Calibri Light</vt:lpstr>
      <vt:lpstr>Arial</vt:lpstr>
      <vt:lpstr>Gill Sans Ultra Bold</vt:lpstr>
      <vt:lpstr>Century Gothic</vt:lpstr>
      <vt:lpstr>Georgia</vt:lpstr>
      <vt:lpstr>Calibri</vt:lpstr>
      <vt:lpstr>Тема Office</vt:lpstr>
      <vt:lpstr>VMAS`ы</vt:lpstr>
      <vt:lpstr>Проблематика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VMAS`ы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VSPA</dc:title>
  <dc:creator>Землянский Семён Матвеевич</dc:creator>
  <cp:lastModifiedBy>Семён Землянский</cp:lastModifiedBy>
  <cp:revision>15</cp:revision>
  <dcterms:created xsi:type="dcterms:W3CDTF">2024-05-06T16:47:29Z</dcterms:created>
  <dcterms:modified xsi:type="dcterms:W3CDTF">2024-12-10T15:26:38Z</dcterms:modified>
</cp:coreProperties>
</file>

<file path=docProps/thumbnail.jpeg>
</file>